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5" r:id="rId6"/>
    <p:sldId id="266" r:id="rId7"/>
    <p:sldId id="267" r:id="rId8"/>
    <p:sldId id="282" r:id="rId9"/>
    <p:sldId id="269" r:id="rId10"/>
    <p:sldId id="283" r:id="rId11"/>
    <p:sldId id="270" r:id="rId12"/>
    <p:sldId id="284" r:id="rId13"/>
    <p:sldId id="273" r:id="rId14"/>
    <p:sldId id="276" r:id="rId15"/>
    <p:sldId id="274" r:id="rId16"/>
    <p:sldId id="275" r:id="rId17"/>
    <p:sldId id="277" r:id="rId18"/>
    <p:sldId id="278" r:id="rId19"/>
    <p:sldId id="279" r:id="rId20"/>
    <p:sldId id="280" r:id="rId21"/>
    <p:sldId id="281" r:id="rId22"/>
    <p:sldId id="285" r:id="rId23"/>
    <p:sldId id="287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266399" cy="2663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19E0C6-2817-41B7-A71F-F4FB7CB6AC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C09ABF2-6F21-4128-B5BF-CF03A7EDEBB0}">
      <dgm:prSet phldrT="[Tekst]"/>
      <dgm:spPr>
        <a:solidFill>
          <a:srgbClr val="0070C0"/>
        </a:solidFill>
      </dgm:spPr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Moduł I </a:t>
          </a:r>
          <a:r>
            <a:rPr lang="pl-PL" dirty="0" err="1" smtClean="0">
              <a:solidFill>
                <a:schemeClr val="tx1"/>
              </a:solidFill>
            </a:rPr>
            <a:t>i</a:t>
          </a:r>
          <a:r>
            <a:rPr lang="pl-PL" dirty="0" smtClean="0">
              <a:solidFill>
                <a:schemeClr val="tx1"/>
              </a:solidFill>
            </a:rPr>
            <a:t> Moduł II</a:t>
          </a:r>
          <a:endParaRPr lang="pl-PL" dirty="0">
            <a:solidFill>
              <a:schemeClr val="tx1"/>
            </a:solidFill>
          </a:endParaRPr>
        </a:p>
      </dgm:t>
    </dgm:pt>
    <dgm:pt modelId="{D120E8DD-51A1-4C9A-959E-3C0F63C67360}" type="parTrans" cxnId="{BBE5CC9B-66C3-4485-957D-079E728C36DF}">
      <dgm:prSet/>
      <dgm:spPr/>
      <dgm:t>
        <a:bodyPr/>
        <a:lstStyle/>
        <a:p>
          <a:endParaRPr lang="pl-PL"/>
        </a:p>
      </dgm:t>
    </dgm:pt>
    <dgm:pt modelId="{271F1E0B-E405-4F4C-BA5B-B52E30DAE200}" type="sibTrans" cxnId="{BBE5CC9B-66C3-4485-957D-079E728C36DF}">
      <dgm:prSet/>
      <dgm:spPr/>
      <dgm:t>
        <a:bodyPr/>
        <a:lstStyle/>
        <a:p>
          <a:endParaRPr lang="pl-PL"/>
        </a:p>
      </dgm:t>
    </dgm:pt>
    <dgm:pt modelId="{CCBFA54B-22E2-4C87-BA1E-97C0F84BE35F}">
      <dgm:prSet phldrT="[Tekst]"/>
      <dgm:spPr/>
      <dgm:t>
        <a:bodyPr/>
        <a:lstStyle/>
        <a:p>
          <a:r>
            <a:rPr lang="pl-PL" dirty="0" smtClean="0"/>
            <a:t>Posiadanie wymagalnych zobowiązań wobec PFRON lub wobec Realizatora programu</a:t>
          </a:r>
          <a:endParaRPr lang="pl-PL" dirty="0"/>
        </a:p>
      </dgm:t>
    </dgm:pt>
    <dgm:pt modelId="{A2E1DEB3-541B-405D-B795-0BFE79B91FC2}" type="parTrans" cxnId="{088FEF30-FED3-4DF3-8B81-13062BAF15C2}">
      <dgm:prSet/>
      <dgm:spPr/>
      <dgm:t>
        <a:bodyPr/>
        <a:lstStyle/>
        <a:p>
          <a:endParaRPr lang="pl-PL"/>
        </a:p>
      </dgm:t>
    </dgm:pt>
    <dgm:pt modelId="{EAC83DE4-777C-4445-9307-5DE89E2CEF7B}" type="sibTrans" cxnId="{088FEF30-FED3-4DF3-8B81-13062BAF15C2}">
      <dgm:prSet/>
      <dgm:spPr/>
      <dgm:t>
        <a:bodyPr/>
        <a:lstStyle/>
        <a:p>
          <a:endParaRPr lang="pl-PL"/>
        </a:p>
      </dgm:t>
    </dgm:pt>
    <dgm:pt modelId="{8347DBEB-1AFC-4820-BFF0-B52F5B236CED}">
      <dgm:prSet phldrT="[Tekst]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Moduł II</a:t>
          </a:r>
          <a:endParaRPr lang="pl-PL" dirty="0">
            <a:solidFill>
              <a:schemeClr val="tx1"/>
            </a:solidFill>
          </a:endParaRPr>
        </a:p>
      </dgm:t>
    </dgm:pt>
    <dgm:pt modelId="{44514DE2-8C8E-45E1-8D80-8C7899153861}" type="parTrans" cxnId="{C1B2526B-1989-4B97-BE29-0E63021A5D85}">
      <dgm:prSet/>
      <dgm:spPr/>
      <dgm:t>
        <a:bodyPr/>
        <a:lstStyle/>
        <a:p>
          <a:endParaRPr lang="pl-PL"/>
        </a:p>
      </dgm:t>
    </dgm:pt>
    <dgm:pt modelId="{B78C2E5E-F163-4299-A450-12E211DD1BE6}" type="sibTrans" cxnId="{C1B2526B-1989-4B97-BE29-0E63021A5D85}">
      <dgm:prSet/>
      <dgm:spPr/>
      <dgm:t>
        <a:bodyPr/>
        <a:lstStyle/>
        <a:p>
          <a:endParaRPr lang="pl-PL"/>
        </a:p>
      </dgm:t>
    </dgm:pt>
    <dgm:pt modelId="{263C076F-9CB2-4CD9-8FBC-94C2E2AAEECD}">
      <dgm:prSet phldrT="[Tekst]"/>
      <dgm:spPr/>
      <dgm:t>
        <a:bodyPr/>
        <a:lstStyle/>
        <a:p>
          <a:r>
            <a:rPr lang="pl-PL" dirty="0" smtClean="0"/>
            <a:t>Przerwa w nauce</a:t>
          </a:r>
          <a:endParaRPr lang="pl-PL" dirty="0"/>
        </a:p>
      </dgm:t>
    </dgm:pt>
    <dgm:pt modelId="{4FCA12B5-6F1F-410F-81F8-1CA43A53DA3F}" type="parTrans" cxnId="{D5D24852-491E-43F2-AE07-EE14FBDEB25F}">
      <dgm:prSet/>
      <dgm:spPr/>
      <dgm:t>
        <a:bodyPr/>
        <a:lstStyle/>
        <a:p>
          <a:endParaRPr lang="pl-PL"/>
        </a:p>
      </dgm:t>
    </dgm:pt>
    <dgm:pt modelId="{FD1A01B8-BA5F-4A21-B3E5-F07FF4D6BE6F}" type="sibTrans" cxnId="{D5D24852-491E-43F2-AE07-EE14FBDEB25F}">
      <dgm:prSet/>
      <dgm:spPr/>
      <dgm:t>
        <a:bodyPr/>
        <a:lstStyle/>
        <a:p>
          <a:endParaRPr lang="pl-PL"/>
        </a:p>
      </dgm:t>
    </dgm:pt>
    <dgm:pt modelId="{398FD1E8-7B81-4A56-BC1B-12D6A3BBD9B6}" type="pres">
      <dgm:prSet presAssocID="{F319E0C6-2817-41B7-A71F-F4FB7CB6AC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75D6DD7-9A8A-4498-9C45-B0E18F7AD0F4}" type="pres">
      <dgm:prSet presAssocID="{5C09ABF2-6F21-4128-B5BF-CF03A7EDEBB0}" presName="parentText" presStyleLbl="node1" presStyleIdx="0" presStyleCnt="2" custLinFactNeighborX="-263" custLinFactNeighborY="-173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4C12B07-7C86-4D53-B849-1F21AC80AAE5}" type="pres">
      <dgm:prSet presAssocID="{5C09ABF2-6F21-4128-B5BF-CF03A7EDEBB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071A1FC-5B74-4526-992B-CA201706059D}" type="pres">
      <dgm:prSet presAssocID="{8347DBEB-1AFC-4820-BFF0-B52F5B236CE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F2BBBFD-0099-46FE-A914-7D012F5BD7A2}" type="pres">
      <dgm:prSet presAssocID="{8347DBEB-1AFC-4820-BFF0-B52F5B236CE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E10EE7F-B74C-4F6C-BD92-B9F9870C1EC4}" type="presOf" srcId="{5C09ABF2-6F21-4128-B5BF-CF03A7EDEBB0}" destId="{675D6DD7-9A8A-4498-9C45-B0E18F7AD0F4}" srcOrd="0" destOrd="0" presId="urn:microsoft.com/office/officeart/2005/8/layout/vList2"/>
    <dgm:cxn modelId="{C1B2526B-1989-4B97-BE29-0E63021A5D85}" srcId="{F319E0C6-2817-41B7-A71F-F4FB7CB6AC9D}" destId="{8347DBEB-1AFC-4820-BFF0-B52F5B236CED}" srcOrd="1" destOrd="0" parTransId="{44514DE2-8C8E-45E1-8D80-8C7899153861}" sibTransId="{B78C2E5E-F163-4299-A450-12E211DD1BE6}"/>
    <dgm:cxn modelId="{088FEF30-FED3-4DF3-8B81-13062BAF15C2}" srcId="{5C09ABF2-6F21-4128-B5BF-CF03A7EDEBB0}" destId="{CCBFA54B-22E2-4C87-BA1E-97C0F84BE35F}" srcOrd="0" destOrd="0" parTransId="{A2E1DEB3-541B-405D-B795-0BFE79B91FC2}" sibTransId="{EAC83DE4-777C-4445-9307-5DE89E2CEF7B}"/>
    <dgm:cxn modelId="{D5D24852-491E-43F2-AE07-EE14FBDEB25F}" srcId="{8347DBEB-1AFC-4820-BFF0-B52F5B236CED}" destId="{263C076F-9CB2-4CD9-8FBC-94C2E2AAEECD}" srcOrd="0" destOrd="0" parTransId="{4FCA12B5-6F1F-410F-81F8-1CA43A53DA3F}" sibTransId="{FD1A01B8-BA5F-4A21-B3E5-F07FF4D6BE6F}"/>
    <dgm:cxn modelId="{BBE5CC9B-66C3-4485-957D-079E728C36DF}" srcId="{F319E0C6-2817-41B7-A71F-F4FB7CB6AC9D}" destId="{5C09ABF2-6F21-4128-B5BF-CF03A7EDEBB0}" srcOrd="0" destOrd="0" parTransId="{D120E8DD-51A1-4C9A-959E-3C0F63C67360}" sibTransId="{271F1E0B-E405-4F4C-BA5B-B52E30DAE200}"/>
    <dgm:cxn modelId="{13781B88-6E30-4873-85CE-355AFC5BD4E1}" type="presOf" srcId="{CCBFA54B-22E2-4C87-BA1E-97C0F84BE35F}" destId="{A4C12B07-7C86-4D53-B849-1F21AC80AAE5}" srcOrd="0" destOrd="0" presId="urn:microsoft.com/office/officeart/2005/8/layout/vList2"/>
    <dgm:cxn modelId="{CF4B0B04-8635-4042-8D08-8D650FA0FDC0}" type="presOf" srcId="{263C076F-9CB2-4CD9-8FBC-94C2E2AAEECD}" destId="{3F2BBBFD-0099-46FE-A914-7D012F5BD7A2}" srcOrd="0" destOrd="0" presId="urn:microsoft.com/office/officeart/2005/8/layout/vList2"/>
    <dgm:cxn modelId="{BC0A60E9-BEE0-4E03-979D-640B0FC985C3}" type="presOf" srcId="{F319E0C6-2817-41B7-A71F-F4FB7CB6AC9D}" destId="{398FD1E8-7B81-4A56-BC1B-12D6A3BBD9B6}" srcOrd="0" destOrd="0" presId="urn:microsoft.com/office/officeart/2005/8/layout/vList2"/>
    <dgm:cxn modelId="{057231F7-B3F5-4381-BE2F-0506B06D2264}" type="presOf" srcId="{8347DBEB-1AFC-4820-BFF0-B52F5B236CED}" destId="{B071A1FC-5B74-4526-992B-CA201706059D}" srcOrd="0" destOrd="0" presId="urn:microsoft.com/office/officeart/2005/8/layout/vList2"/>
    <dgm:cxn modelId="{C492BAAC-E97C-46DC-B7BB-0A656262C363}" type="presParOf" srcId="{398FD1E8-7B81-4A56-BC1B-12D6A3BBD9B6}" destId="{675D6DD7-9A8A-4498-9C45-B0E18F7AD0F4}" srcOrd="0" destOrd="0" presId="urn:microsoft.com/office/officeart/2005/8/layout/vList2"/>
    <dgm:cxn modelId="{F03C7988-4404-4BBE-8FEE-EA69B9B379CC}" type="presParOf" srcId="{398FD1E8-7B81-4A56-BC1B-12D6A3BBD9B6}" destId="{A4C12B07-7C86-4D53-B849-1F21AC80AAE5}" srcOrd="1" destOrd="0" presId="urn:microsoft.com/office/officeart/2005/8/layout/vList2"/>
    <dgm:cxn modelId="{F2C7C86B-98C7-4802-8C5A-41BC9FB1C021}" type="presParOf" srcId="{398FD1E8-7B81-4A56-BC1B-12D6A3BBD9B6}" destId="{B071A1FC-5B74-4526-992B-CA201706059D}" srcOrd="2" destOrd="0" presId="urn:microsoft.com/office/officeart/2005/8/layout/vList2"/>
    <dgm:cxn modelId="{680955AA-5CE0-4464-8B30-7F44B25C4A91}" type="presParOf" srcId="{398FD1E8-7B81-4A56-BC1B-12D6A3BBD9B6}" destId="{3F2BBBFD-0099-46FE-A914-7D012F5BD7A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D2D98-8FD4-45E1-BEF8-70C6758004D3}" type="datetimeFigureOut">
              <a:rPr lang="pl-PL" smtClean="0"/>
              <a:t>2016-01-28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5319F-97D0-41EB-8047-C490381EC2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243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319F-97D0-41EB-8047-C490381EC2B2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0306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0CBBC02-27E4-4877-89A1-75F407DF28DD}" type="datetimeFigureOut">
              <a:rPr lang="pl-PL" smtClean="0"/>
              <a:t>2016-01-28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CBD030E-A921-4340-8EBC-4D8DEFFB09CA}" type="slidenum">
              <a:rPr lang="pl-PL" smtClean="0"/>
              <a:t>‹#›</a:t>
            </a:fld>
            <a:endParaRPr lang="pl-PL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02362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BC02-27E4-4877-89A1-75F407DF28DD}" type="datetimeFigureOut">
              <a:rPr lang="pl-PL" smtClean="0"/>
              <a:t>2016-01-28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030E-A921-4340-8EBC-4D8DEFFB09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4674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BC02-27E4-4877-89A1-75F407DF28DD}" type="datetimeFigureOut">
              <a:rPr lang="pl-PL" smtClean="0"/>
              <a:t>2016-01-28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030E-A921-4340-8EBC-4D8DEFFB09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9156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BC02-27E4-4877-89A1-75F407DF28DD}" type="datetimeFigureOut">
              <a:rPr lang="pl-PL" smtClean="0"/>
              <a:t>2016-01-28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030E-A921-4340-8EBC-4D8DEFFB09CA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3929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BC02-27E4-4877-89A1-75F407DF28DD}" type="datetimeFigureOut">
              <a:rPr lang="pl-PL" smtClean="0"/>
              <a:t>2016-01-28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030E-A921-4340-8EBC-4D8DEFFB09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5248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BC02-27E4-4877-89A1-75F407DF28DD}" type="datetimeFigureOut">
              <a:rPr lang="pl-PL" smtClean="0"/>
              <a:t>2016-01-28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030E-A921-4340-8EBC-4D8DEFFB09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1143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BC02-27E4-4877-89A1-75F407DF28DD}" type="datetimeFigureOut">
              <a:rPr lang="pl-PL" smtClean="0"/>
              <a:t>2016-01-28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030E-A921-4340-8EBC-4D8DEFFB09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1575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BC02-27E4-4877-89A1-75F407DF28DD}" type="datetimeFigureOut">
              <a:rPr lang="pl-PL" smtClean="0"/>
              <a:t>2016-01-28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030E-A921-4340-8EBC-4D8DEFFB09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2125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BC02-27E4-4877-89A1-75F407DF28DD}" type="datetimeFigureOut">
              <a:rPr lang="pl-PL" smtClean="0"/>
              <a:t>2016-01-28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030E-A921-4340-8EBC-4D8DEFFB09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610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BC02-27E4-4877-89A1-75F407DF28DD}" type="datetimeFigureOut">
              <a:rPr lang="pl-PL" smtClean="0"/>
              <a:t>2016-01-28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030E-A921-4340-8EBC-4D8DEFFB09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3969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BC02-27E4-4877-89A1-75F407DF28DD}" type="datetimeFigureOut">
              <a:rPr lang="pl-PL" smtClean="0"/>
              <a:t>2016-01-28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030E-A921-4340-8EBC-4D8DEFFB09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287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BC02-27E4-4877-89A1-75F407DF28DD}" type="datetimeFigureOut">
              <a:rPr lang="pl-PL" smtClean="0"/>
              <a:t>2016-01-28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030E-A921-4340-8EBC-4D8DEFFB09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366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BC02-27E4-4877-89A1-75F407DF28DD}" type="datetimeFigureOut">
              <a:rPr lang="pl-PL" smtClean="0"/>
              <a:t>2016-01-28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030E-A921-4340-8EBC-4D8DEFFB09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40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BC02-27E4-4877-89A1-75F407DF28DD}" type="datetimeFigureOut">
              <a:rPr lang="pl-PL" smtClean="0"/>
              <a:t>2016-01-28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030E-A921-4340-8EBC-4D8DEFFB09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1867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BC02-27E4-4877-89A1-75F407DF28DD}" type="datetimeFigureOut">
              <a:rPr lang="pl-PL" smtClean="0"/>
              <a:t>2016-01-28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030E-A921-4340-8EBC-4D8DEFFB09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852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BC02-27E4-4877-89A1-75F407DF28DD}" type="datetimeFigureOut">
              <a:rPr lang="pl-PL" smtClean="0"/>
              <a:t>2016-01-28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030E-A921-4340-8EBC-4D8DEFFB09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0466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BC02-27E4-4877-89A1-75F407DF28DD}" type="datetimeFigureOut">
              <a:rPr lang="pl-PL" smtClean="0"/>
              <a:t>2016-01-28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030E-A921-4340-8EBC-4D8DEFFB09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9259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0CBBC02-27E4-4877-89A1-75F407DF28DD}" type="datetimeFigureOut">
              <a:rPr lang="pl-PL" smtClean="0"/>
              <a:t>2016-01-28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CBD030E-A921-4340-8EBC-4D8DEFFB09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31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 rot="21420000">
            <a:off x="821837" y="907179"/>
            <a:ext cx="9813423" cy="2203511"/>
          </a:xfrm>
        </p:spPr>
        <p:txBody>
          <a:bodyPr/>
          <a:lstStyle/>
          <a:p>
            <a:pPr algn="ctr"/>
            <a:r>
              <a:rPr lang="pl-PL" dirty="0" smtClean="0"/>
              <a:t>AKTYWNY SAMORZĄD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Powiat sępoleński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" name="Picture 9" descr="PCPR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9885">
            <a:off x="1565398" y="670741"/>
            <a:ext cx="1468512" cy="89693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6154">
            <a:off x="4904604" y="262911"/>
            <a:ext cx="1258467" cy="128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4251">
            <a:off x="8207374" y="308316"/>
            <a:ext cx="1378668" cy="7921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25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923855"/>
              </p:ext>
            </p:extLst>
          </p:nvPr>
        </p:nvGraphicFramePr>
        <p:xfrm>
          <a:off x="540122" y="707886"/>
          <a:ext cx="10836320" cy="27228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354540"/>
                <a:gridCol w="1354540"/>
                <a:gridCol w="1354540"/>
                <a:gridCol w="1354540"/>
                <a:gridCol w="1354540"/>
                <a:gridCol w="1354540"/>
                <a:gridCol w="1354540"/>
                <a:gridCol w="1354540"/>
              </a:tblGrid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pl-PL" sz="1800" b="0" dirty="0" smtClean="0">
                          <a:solidFill>
                            <a:schemeClr val="tx1"/>
                          </a:solidFill>
                        </a:rPr>
                        <a:t>Zadanie 1 – pomoc w zakupie wózka inwalidzkiego o napędzie elektrycznym</a:t>
                      </a:r>
                      <a:endParaRPr lang="pl-PL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pl-PL" sz="1200" dirty="0" smtClean="0"/>
                        <a:t>Rok realizacji</a:t>
                      </a:r>
                      <a:endParaRPr lang="pl-PL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pl-PL" sz="1200" dirty="0" smtClean="0"/>
                        <a:t>Liczba wniosków</a:t>
                      </a:r>
                      <a:endParaRPr lang="pl-PL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200" dirty="0" smtClean="0"/>
                        <a:t>Kwota</a:t>
                      </a:r>
                      <a:endParaRPr lang="pl-PL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200" dirty="0" smtClean="0"/>
                        <a:t>Liczba osób</a:t>
                      </a:r>
                      <a:endParaRPr lang="pl-PL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złożonych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rozpatrzonych pozytywnie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rozpatrzonych negatywnie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wnioskowana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wypłacona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powyżej </a:t>
                      </a:r>
                    </a:p>
                    <a:p>
                      <a:r>
                        <a:rPr lang="pl-PL" sz="1200" dirty="0" smtClean="0"/>
                        <a:t>16-tego</a:t>
                      </a:r>
                      <a:r>
                        <a:rPr lang="pl-PL" sz="1200" baseline="0" dirty="0" smtClean="0"/>
                        <a:t> r. ż.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poniżej </a:t>
                      </a:r>
                    </a:p>
                    <a:p>
                      <a:r>
                        <a:rPr lang="pl-PL" sz="1200" dirty="0" smtClean="0"/>
                        <a:t>16-tego r. ż.</a:t>
                      </a:r>
                      <a:endParaRPr lang="pl-PL" sz="1200" dirty="0"/>
                    </a:p>
                  </a:txBody>
                  <a:tcPr/>
                </a:tc>
              </a:tr>
              <a:tr h="2451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smtClean="0"/>
                        <a:t>2012</a:t>
                      </a:r>
                      <a:endParaRPr lang="pl-PL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22.560,00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20.930,00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/>
                </a:tc>
              </a:tr>
              <a:tr h="2728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7.000,00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6.930,00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/>
                </a:tc>
              </a:tr>
              <a:tr h="2590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35.091,00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33.305,00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/>
                </a:tc>
              </a:tr>
              <a:tr h="2728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2015</a:t>
                      </a: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Zadanie nie realizowane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</a:tr>
              <a:tr h="2728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Razem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64.651,00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61.165,00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1223129" y="0"/>
            <a:ext cx="10467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Realizacja „obszaru C” w latach 2012-2015</a:t>
            </a:r>
            <a:endParaRPr lang="pl-PL" sz="40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585887"/>
              </p:ext>
            </p:extLst>
          </p:nvPr>
        </p:nvGraphicFramePr>
        <p:xfrm>
          <a:off x="540122" y="3508433"/>
          <a:ext cx="10836320" cy="27228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354540"/>
                <a:gridCol w="1354540"/>
                <a:gridCol w="1354540"/>
                <a:gridCol w="1354540"/>
                <a:gridCol w="1354540"/>
                <a:gridCol w="1354540"/>
                <a:gridCol w="1354540"/>
                <a:gridCol w="1354540"/>
              </a:tblGrid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pl-PL" sz="1800" b="0" dirty="0" smtClean="0">
                          <a:solidFill>
                            <a:schemeClr val="tx1"/>
                          </a:solidFill>
                        </a:rPr>
                        <a:t>Zadanie 2 – pomoc w utrzymaniu sprawności technicznej posiadanego wózka inwalidzkiego</a:t>
                      </a:r>
                      <a:endParaRPr lang="pl-PL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pl-PL" sz="1200" dirty="0" smtClean="0"/>
                        <a:t>Rok realizacji</a:t>
                      </a:r>
                      <a:endParaRPr lang="pl-PL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pl-PL" sz="1200" dirty="0" smtClean="0"/>
                        <a:t>Liczba wniosków</a:t>
                      </a:r>
                      <a:endParaRPr lang="pl-PL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200" dirty="0" smtClean="0"/>
                        <a:t>Kwota</a:t>
                      </a:r>
                      <a:endParaRPr lang="pl-PL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200" dirty="0" smtClean="0"/>
                        <a:t>Liczba osób</a:t>
                      </a:r>
                      <a:endParaRPr lang="pl-PL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złożonych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rozpatrzonych pozytywnie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rozpatrzonych negatywnie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wnioskowana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wypłacona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powyżej </a:t>
                      </a:r>
                    </a:p>
                    <a:p>
                      <a:r>
                        <a:rPr lang="pl-PL" sz="1200" dirty="0" smtClean="0"/>
                        <a:t>16-tego</a:t>
                      </a:r>
                      <a:r>
                        <a:rPr lang="pl-PL" sz="1200" baseline="0" dirty="0" smtClean="0"/>
                        <a:t> r. ż.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poniżej </a:t>
                      </a:r>
                    </a:p>
                    <a:p>
                      <a:r>
                        <a:rPr lang="pl-PL" sz="1200" dirty="0" smtClean="0"/>
                        <a:t>16-tego r. ż.</a:t>
                      </a:r>
                      <a:endParaRPr lang="pl-PL" sz="1200" dirty="0"/>
                    </a:p>
                  </a:txBody>
                  <a:tcPr/>
                </a:tc>
              </a:tr>
              <a:tr h="2451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smtClean="0"/>
                        <a:t>2012</a:t>
                      </a:r>
                      <a:endParaRPr lang="pl-PL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5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16.780,00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12.000,00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/>
                </a:tc>
              </a:tr>
              <a:tr h="2728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7.000,00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6.000,00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/>
                </a:tc>
              </a:tr>
              <a:tr h="2590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4.000,00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2.710,00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/>
                </a:tc>
              </a:tr>
              <a:tr h="2728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6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11.094,00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7.524,99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5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/>
                </a:tc>
              </a:tr>
              <a:tr h="2728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Razem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16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38.874,00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28.234,99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72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4481" y="0"/>
            <a:ext cx="10396882" cy="982639"/>
          </a:xfrm>
        </p:spPr>
        <p:txBody>
          <a:bodyPr/>
          <a:lstStyle/>
          <a:p>
            <a:r>
              <a:rPr lang="pl-PL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OBSZARY WSPARCIA </a:t>
            </a:r>
            <a:r>
              <a:rPr lang="pl-PL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Moduł i</a:t>
            </a:r>
            <a:endParaRPr lang="pl-PL" dirty="0"/>
          </a:p>
        </p:txBody>
      </p:sp>
      <p:sp>
        <p:nvSpPr>
          <p:cNvPr id="8" name="Prostokąt zaokrąglony 7"/>
          <p:cNvSpPr/>
          <p:nvPr/>
        </p:nvSpPr>
        <p:spPr>
          <a:xfrm>
            <a:off x="4626591" y="887105"/>
            <a:ext cx="2715906" cy="87345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altLang="pl-PL" sz="28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Obszar C</a:t>
            </a:r>
          </a:p>
          <a:p>
            <a:pPr lvl="0" algn="ctr"/>
            <a:r>
              <a:rPr lang="pl-PL" altLang="pl-PL" sz="1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likwidacja barier </a:t>
            </a:r>
            <a:br>
              <a:rPr lang="pl-PL" altLang="pl-PL" sz="1600" dirty="0" smtClean="0">
                <a:solidFill>
                  <a:prstClr val="black"/>
                </a:solidFill>
                <a:latin typeface="Arial Black" panose="020B0A04020102020204" pitchFamily="34" charset="0"/>
              </a:rPr>
            </a:br>
            <a:r>
              <a:rPr lang="pl-PL" altLang="pl-PL" sz="1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w </a:t>
            </a:r>
            <a:r>
              <a:rPr lang="pl-PL" altLang="pl-PL" sz="1600" dirty="0">
                <a:solidFill>
                  <a:prstClr val="black"/>
                </a:solidFill>
                <a:latin typeface="Arial Black" panose="020B0A04020102020204" pitchFamily="34" charset="0"/>
              </a:rPr>
              <a:t>poruszaniu </a:t>
            </a:r>
            <a:r>
              <a:rPr lang="pl-PL" altLang="pl-PL" sz="1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się</a:t>
            </a:r>
            <a:endParaRPr lang="pl-PL" altLang="pl-PL" sz="16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4503761" y="2947915"/>
            <a:ext cx="3084394" cy="2934269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pl-PL" altLang="pl-PL" sz="12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Osoba niepełnosprawna:</a:t>
            </a:r>
          </a:p>
          <a:p>
            <a:pPr marL="171450" lvl="0" indent="-1714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pl-PL" altLang="pl-PL" sz="12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posiadająca stopień niepełnosprawności, </a:t>
            </a:r>
          </a:p>
          <a:p>
            <a:pPr marL="171450" lvl="0" indent="-1714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pl-PL" altLang="pl-PL" sz="12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będąca w wieku aktywności zawodowej lub będąca </a:t>
            </a:r>
            <a:br>
              <a:rPr lang="pl-PL" altLang="pl-PL" sz="12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pl-PL" altLang="pl-PL" sz="12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w zatrudnieniu,</a:t>
            </a:r>
          </a:p>
          <a:p>
            <a:pPr marL="171450" lvl="0" indent="-1714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pl-PL" altLang="pl-PL" sz="12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potwierdzona opinią eksperta PFRON stabilność procesu chorobowego,</a:t>
            </a:r>
          </a:p>
          <a:p>
            <a:pPr marL="171450" lvl="0" indent="-1714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pl-PL" altLang="pl-PL" sz="12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potwierdzone opinią eksperta PFRON rokowania uzyskania zdolności do pracy w wyniku wsparcia udzielonego </a:t>
            </a:r>
            <a:r>
              <a:rPr lang="pl-PL" altLang="pl-PL" sz="1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w programie</a:t>
            </a:r>
            <a:endParaRPr lang="pl-PL" altLang="pl-PL" sz="1200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109181" y="3248168"/>
            <a:ext cx="3480179" cy="215634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300" dirty="0">
                <a:solidFill>
                  <a:schemeClr val="tx1"/>
                </a:solidFill>
                <a:latin typeface="Arial Black" panose="020B0A04020102020204" pitchFamily="34" charset="0"/>
              </a:rPr>
              <a:t>w zakresie </a:t>
            </a:r>
            <a:r>
              <a:rPr lang="pl-PL" sz="13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ręki - </a:t>
            </a:r>
            <a:r>
              <a:rPr lang="pl-PL" sz="1300" dirty="0">
                <a:solidFill>
                  <a:schemeClr val="tx1"/>
                </a:solidFill>
                <a:latin typeface="Arial Black" panose="020B0A04020102020204" pitchFamily="34" charset="0"/>
              </a:rPr>
              <a:t>9.000 zł,</a:t>
            </a:r>
          </a:p>
          <a:p>
            <a:pPr algn="ctr"/>
            <a:r>
              <a:rPr lang="pl-PL" sz="1300" dirty="0">
                <a:solidFill>
                  <a:schemeClr val="tx1"/>
                </a:solidFill>
                <a:latin typeface="Arial Black" panose="020B0A04020102020204" pitchFamily="34" charset="0"/>
              </a:rPr>
              <a:t>przedramienia – 20.000 zł,</a:t>
            </a:r>
          </a:p>
          <a:p>
            <a:pPr algn="ctr"/>
            <a:r>
              <a:rPr lang="pl-PL" sz="1300" dirty="0">
                <a:solidFill>
                  <a:schemeClr val="tx1"/>
                </a:solidFill>
                <a:latin typeface="Arial Black" panose="020B0A04020102020204" pitchFamily="34" charset="0"/>
              </a:rPr>
              <a:t>ramienia i wyłuszczeniu w stawie barkowym – 26.000 zł,</a:t>
            </a:r>
          </a:p>
          <a:p>
            <a:pPr algn="ctr"/>
            <a:r>
              <a:rPr lang="pl-PL" sz="1300" dirty="0">
                <a:solidFill>
                  <a:schemeClr val="tx1"/>
                </a:solidFill>
                <a:latin typeface="Arial Black" panose="020B0A04020102020204" pitchFamily="34" charset="0"/>
              </a:rPr>
              <a:t>na poziomie podudzia – 14.000 zł,</a:t>
            </a:r>
          </a:p>
          <a:p>
            <a:pPr algn="ctr"/>
            <a:r>
              <a:rPr lang="pl-PL" sz="1300" dirty="0">
                <a:solidFill>
                  <a:schemeClr val="tx1"/>
                </a:solidFill>
                <a:latin typeface="Arial Black" panose="020B0A04020102020204" pitchFamily="34" charset="0"/>
              </a:rPr>
              <a:t>na wysokości uda (także przez staw biodrowy) - 20.000 zł,</a:t>
            </a:r>
          </a:p>
          <a:p>
            <a:pPr algn="ctr"/>
            <a:r>
              <a:rPr lang="pl-PL" sz="1300" dirty="0">
                <a:solidFill>
                  <a:schemeClr val="tx1"/>
                </a:solidFill>
                <a:latin typeface="Arial Black" panose="020B0A04020102020204" pitchFamily="34" charset="0"/>
              </a:rPr>
              <a:t>uda i wyłuszczeniu w stawie biodrowym – 25.000 zł</a:t>
            </a:r>
            <a:r>
              <a:rPr lang="pl-PL" sz="13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,</a:t>
            </a:r>
            <a:endParaRPr lang="pl-PL" sz="13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2347418" y="5595581"/>
            <a:ext cx="2047162" cy="914399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10% </a:t>
            </a:r>
            <a:r>
              <a:rPr lang="pl-PL" dirty="0">
                <a:solidFill>
                  <a:schemeClr val="tx1"/>
                </a:solidFill>
              </a:rPr>
              <a:t>ceny brutto zakupu/usługi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7710985" y="1419368"/>
            <a:ext cx="3275463" cy="192433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tx1"/>
                </a:solidFill>
              </a:rPr>
              <a:t>Zadanie 4 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pomoc </a:t>
            </a:r>
            <a:r>
              <a:rPr lang="pl-PL" dirty="0">
                <a:solidFill>
                  <a:schemeClr val="tx1"/>
                </a:solidFill>
              </a:rPr>
              <a:t>w utrzymaniu sprawności technicznej posiadanej </a:t>
            </a:r>
            <a:r>
              <a:rPr lang="pl-PL" dirty="0" smtClean="0">
                <a:solidFill>
                  <a:schemeClr val="tx1"/>
                </a:solidFill>
              </a:rPr>
              <a:t>protezy kończyny, 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w </a:t>
            </a:r>
            <a:r>
              <a:rPr lang="pl-PL" dirty="0">
                <a:solidFill>
                  <a:schemeClr val="tx1"/>
                </a:solidFill>
              </a:rPr>
              <a:t>której  zastosowano nowoczesne rozwiązania techniczne</a:t>
            </a:r>
          </a:p>
        </p:txBody>
      </p:sp>
      <p:sp>
        <p:nvSpPr>
          <p:cNvPr id="17" name="Prostokąt zaokrąglony 16"/>
          <p:cNvSpPr/>
          <p:nvPr/>
        </p:nvSpPr>
        <p:spPr>
          <a:xfrm>
            <a:off x="1241947" y="1473956"/>
            <a:ext cx="2961564" cy="1583141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tx1"/>
                </a:solidFill>
              </a:rPr>
              <a:t>Zadanie 3 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pomoc </a:t>
            </a:r>
            <a:r>
              <a:rPr lang="pl-PL" dirty="0">
                <a:solidFill>
                  <a:schemeClr val="tx1"/>
                </a:solidFill>
              </a:rPr>
              <a:t>w zakupie protezy kończyny, w której zastosowano nowoczesne </a:t>
            </a:r>
            <a:r>
              <a:rPr lang="pl-PL" dirty="0" smtClean="0">
                <a:solidFill>
                  <a:schemeClr val="tx1"/>
                </a:solidFill>
              </a:rPr>
              <a:t>rozwiązania </a:t>
            </a:r>
            <a:r>
              <a:rPr lang="pl-PL" dirty="0">
                <a:solidFill>
                  <a:schemeClr val="tx1"/>
                </a:solidFill>
              </a:rPr>
              <a:t>techniczne</a:t>
            </a:r>
          </a:p>
        </p:txBody>
      </p:sp>
      <p:sp>
        <p:nvSpPr>
          <p:cNvPr id="18" name="Prostokąt zaokrąglony 17"/>
          <p:cNvSpPr/>
          <p:nvPr/>
        </p:nvSpPr>
        <p:spPr>
          <a:xfrm>
            <a:off x="8149990" y="5106539"/>
            <a:ext cx="3518847" cy="59822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  <a:latin typeface="Arial Black" panose="020B0A04020102020204" pitchFamily="34" charset="0"/>
              </a:rPr>
              <a:t>do 30% kwot wskazanych w zadaniu </a:t>
            </a:r>
            <a:r>
              <a:rPr lang="pl-PL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endParaRPr lang="pl-PL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9473824" y="3659875"/>
            <a:ext cx="2047162" cy="103723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10% </a:t>
            </a:r>
            <a:r>
              <a:rPr lang="pl-PL" dirty="0">
                <a:solidFill>
                  <a:schemeClr val="tx1"/>
                </a:solidFill>
              </a:rPr>
              <a:t>ceny brutto zakupu/usługi</a:t>
            </a:r>
          </a:p>
        </p:txBody>
      </p:sp>
      <p:cxnSp>
        <p:nvCxnSpPr>
          <p:cNvPr id="4" name="Łącznik prosty ze strzałką 3"/>
          <p:cNvCxnSpPr>
            <a:stCxn id="8" idx="3"/>
          </p:cNvCxnSpPr>
          <p:nvPr/>
        </p:nvCxnSpPr>
        <p:spPr>
          <a:xfrm>
            <a:off x="7342497" y="1323833"/>
            <a:ext cx="436727" cy="232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/>
          <p:cNvCxnSpPr/>
          <p:nvPr/>
        </p:nvCxnSpPr>
        <p:spPr>
          <a:xfrm flipH="1">
            <a:off x="4189863" y="1460310"/>
            <a:ext cx="409433" cy="232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 flipH="1">
            <a:off x="7451678" y="3002507"/>
            <a:ext cx="300250" cy="109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/>
          <p:nvPr/>
        </p:nvCxnSpPr>
        <p:spPr>
          <a:xfrm>
            <a:off x="4203510" y="2866030"/>
            <a:ext cx="382138" cy="272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/>
          <p:nvPr/>
        </p:nvCxnSpPr>
        <p:spPr>
          <a:xfrm>
            <a:off x="10577015" y="3370997"/>
            <a:ext cx="40943" cy="259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>
            <a:stCxn id="7" idx="2"/>
          </p:cNvCxnSpPr>
          <p:nvPr/>
        </p:nvCxnSpPr>
        <p:spPr>
          <a:xfrm>
            <a:off x="9348717" y="3343702"/>
            <a:ext cx="13647" cy="1733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>
            <a:stCxn id="17" idx="2"/>
          </p:cNvCxnSpPr>
          <p:nvPr/>
        </p:nvCxnSpPr>
        <p:spPr>
          <a:xfrm>
            <a:off x="2722729" y="3057097"/>
            <a:ext cx="6823" cy="232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/>
          <p:nvPr/>
        </p:nvCxnSpPr>
        <p:spPr>
          <a:xfrm>
            <a:off x="3657600" y="3098042"/>
            <a:ext cx="13648" cy="2483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95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925679"/>
              </p:ext>
            </p:extLst>
          </p:nvPr>
        </p:nvGraphicFramePr>
        <p:xfrm>
          <a:off x="452860" y="1083263"/>
          <a:ext cx="10836320" cy="7366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08363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 smtClean="0">
                          <a:solidFill>
                            <a:schemeClr val="tx1"/>
                          </a:solidFill>
                        </a:rPr>
                        <a:t>Zadanie 3 – pomoc w zakupie protezy</a:t>
                      </a:r>
                      <a:endParaRPr lang="pl-PL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728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 ramach tego zadania  w latach 2012-2015 nie został złożony żaden wniosek.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946039" y="138546"/>
            <a:ext cx="10467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Realizacja „obszaru C” w latach 2012-2015</a:t>
            </a:r>
            <a:endParaRPr lang="pl-PL" sz="40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956044"/>
              </p:ext>
            </p:extLst>
          </p:nvPr>
        </p:nvGraphicFramePr>
        <p:xfrm>
          <a:off x="429286" y="2483196"/>
          <a:ext cx="10836320" cy="27838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354540"/>
                <a:gridCol w="1354540"/>
                <a:gridCol w="1354540"/>
                <a:gridCol w="1354540"/>
                <a:gridCol w="1354540"/>
                <a:gridCol w="1354540"/>
                <a:gridCol w="1354540"/>
                <a:gridCol w="1354540"/>
              </a:tblGrid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pl-PL" sz="1800" b="0" dirty="0" smtClean="0">
                          <a:solidFill>
                            <a:schemeClr val="tx1"/>
                          </a:solidFill>
                        </a:rPr>
                        <a:t>Zadanie 4 – pomoc w utrzymaniu sprawności technicznej posiadanej protezy</a:t>
                      </a:r>
                      <a:endParaRPr lang="pl-PL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pl-PL" sz="1400" dirty="0" smtClean="0"/>
                        <a:t>Rok realizacji</a:t>
                      </a:r>
                      <a:endParaRPr lang="pl-PL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pl-PL" sz="1400" dirty="0" smtClean="0"/>
                        <a:t>Liczba wniosków</a:t>
                      </a:r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400" dirty="0" smtClean="0"/>
                        <a:t>Kwota</a:t>
                      </a:r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400" dirty="0" smtClean="0"/>
                        <a:t>Liczba osób</a:t>
                      </a:r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złożonych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rozpatrzonych pozytywnie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rozpatrzonych negatywnie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wnioskowana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wypłacona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powyżej </a:t>
                      </a:r>
                    </a:p>
                    <a:p>
                      <a:r>
                        <a:rPr lang="pl-PL" sz="1400" dirty="0" smtClean="0"/>
                        <a:t>16-tego</a:t>
                      </a:r>
                      <a:r>
                        <a:rPr lang="pl-PL" sz="1400" baseline="0" dirty="0" smtClean="0"/>
                        <a:t> r. ż.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poniżej </a:t>
                      </a:r>
                    </a:p>
                    <a:p>
                      <a:r>
                        <a:rPr lang="pl-PL" sz="1400" dirty="0" smtClean="0"/>
                        <a:t>16-tego r. ż.</a:t>
                      </a:r>
                      <a:endParaRPr lang="pl-PL" sz="1400" dirty="0"/>
                    </a:p>
                  </a:txBody>
                  <a:tcPr/>
                </a:tc>
              </a:tr>
              <a:tr h="2451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smtClean="0"/>
                        <a:t>2012</a:t>
                      </a:r>
                      <a:endParaRPr lang="pl-PL" sz="1400" dirty="0" smtClean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Zadanie nie realizowane</a:t>
                      </a:r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</a:tr>
              <a:tr h="2728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19.894,56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6.200,00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/>
                </a:tc>
              </a:tr>
              <a:tr h="2590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2014</a:t>
                      </a: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Brak złożonych wniosków</a:t>
                      </a:r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</a:tr>
              <a:tr h="2728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10.818,56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6.200,00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/>
                </a:tc>
              </a:tr>
              <a:tr h="2728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Razem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30.713,12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12.400,00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664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4481" y="0"/>
            <a:ext cx="10396882" cy="982639"/>
          </a:xfrm>
        </p:spPr>
        <p:txBody>
          <a:bodyPr/>
          <a:lstStyle/>
          <a:p>
            <a:r>
              <a:rPr lang="pl-PL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OBSZARY WSPARCIA </a:t>
            </a:r>
            <a:r>
              <a:rPr lang="pl-PL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Moduł i</a:t>
            </a:r>
            <a:endParaRPr lang="pl-PL" dirty="0"/>
          </a:p>
        </p:txBody>
      </p:sp>
      <p:sp>
        <p:nvSpPr>
          <p:cNvPr id="8" name="Prostokąt zaokrąglony 7"/>
          <p:cNvSpPr/>
          <p:nvPr/>
        </p:nvSpPr>
        <p:spPr>
          <a:xfrm>
            <a:off x="5295330" y="1023582"/>
            <a:ext cx="2866029" cy="75062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altLang="pl-PL" sz="28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Obszar D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3753135" y="1978926"/>
            <a:ext cx="5964072" cy="87345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pomoc </a:t>
            </a:r>
            <a:r>
              <a:rPr lang="pl-PL" dirty="0">
                <a:solidFill>
                  <a:schemeClr val="tx1"/>
                </a:solidFill>
              </a:rPr>
              <a:t>w utrzymaniu aktywności zawodowej poprzez zapewnienie opieki dla osoby </a:t>
            </a:r>
            <a:r>
              <a:rPr lang="pl-PL" dirty="0" smtClean="0">
                <a:solidFill>
                  <a:schemeClr val="tx1"/>
                </a:solidFill>
              </a:rPr>
              <a:t>zależnej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3111691" y="3016154"/>
            <a:ext cx="7124130" cy="135113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pl-PL" altLang="pl-PL" sz="1600" dirty="0">
                <a:solidFill>
                  <a:schemeClr val="tx1"/>
                </a:solidFill>
                <a:cs typeface="Times New Roman" panose="02020603050405020304" pitchFamily="18" charset="0"/>
              </a:rPr>
              <a:t>Osoba niepełnosprawna: </a:t>
            </a:r>
          </a:p>
          <a:p>
            <a:pPr marL="171450" lvl="0" indent="-171450" algn="ctr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pl-PL" altLang="pl-PL" sz="1600" dirty="0">
                <a:solidFill>
                  <a:schemeClr val="tx1"/>
                </a:solidFill>
                <a:cs typeface="Times New Roman" panose="02020603050405020304" pitchFamily="18" charset="0"/>
              </a:rPr>
              <a:t>posiadająca znaczny lub umiarkowany stopień niepełnosprawności, </a:t>
            </a:r>
          </a:p>
          <a:p>
            <a:pPr marL="171450" lvl="0" indent="-171450" algn="ctr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pl-PL" altLang="pl-PL" sz="1600" dirty="0">
                <a:solidFill>
                  <a:schemeClr val="tx1"/>
                </a:solidFill>
                <a:cs typeface="Times New Roman" panose="02020603050405020304" pitchFamily="18" charset="0"/>
              </a:rPr>
              <a:t>będąca aktywna zawodowo,</a:t>
            </a:r>
          </a:p>
          <a:p>
            <a:pPr marL="171450" lvl="0" indent="-171450" algn="ctr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pl-PL" altLang="pl-PL" sz="1600" dirty="0">
                <a:solidFill>
                  <a:schemeClr val="tx1"/>
                </a:solidFill>
                <a:cs typeface="Times New Roman" panose="02020603050405020304" pitchFamily="18" charset="0"/>
              </a:rPr>
              <a:t>pełniąca rolę opiekuna prawnego </a:t>
            </a:r>
            <a:r>
              <a:rPr lang="pl-PL" altLang="pl-PL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dziecka</a:t>
            </a:r>
            <a:endParaRPr lang="pl-PL" altLang="pl-PL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7942995" y="4722125"/>
            <a:ext cx="2347415" cy="105087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200 zł miesięcznie, jednak nie więcej niż 2.400 zł w ciągu roku 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3916909" y="4708476"/>
            <a:ext cx="2265529" cy="70968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15% kosztów </a:t>
            </a:r>
            <a:endParaRPr lang="pl-PL" dirty="0" smtClean="0">
              <a:solidFill>
                <a:schemeClr val="tx1"/>
              </a:solidFill>
            </a:endParaRP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tej opłaty</a:t>
            </a:r>
            <a:endParaRPr lang="pl-PL" dirty="0">
              <a:solidFill>
                <a:schemeClr val="tx1"/>
              </a:solidFill>
            </a:endParaRPr>
          </a:p>
        </p:txBody>
      </p:sp>
      <p:cxnSp>
        <p:nvCxnSpPr>
          <p:cNvPr id="23" name="Łącznik prosty ze strzałką 22"/>
          <p:cNvCxnSpPr>
            <a:stCxn id="8" idx="2"/>
            <a:endCxn id="9" idx="0"/>
          </p:cNvCxnSpPr>
          <p:nvPr/>
        </p:nvCxnSpPr>
        <p:spPr>
          <a:xfrm>
            <a:off x="6728345" y="1774209"/>
            <a:ext cx="6826" cy="204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>
            <a:stCxn id="9" idx="2"/>
          </p:cNvCxnSpPr>
          <p:nvPr/>
        </p:nvCxnSpPr>
        <p:spPr>
          <a:xfrm>
            <a:off x="6735171" y="2852383"/>
            <a:ext cx="47766" cy="122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/>
          <p:nvPr/>
        </p:nvCxnSpPr>
        <p:spPr>
          <a:xfrm flipH="1">
            <a:off x="5036024" y="4380931"/>
            <a:ext cx="559558" cy="300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/>
          <p:nvPr/>
        </p:nvCxnSpPr>
        <p:spPr>
          <a:xfrm>
            <a:off x="8202304" y="4367284"/>
            <a:ext cx="464024" cy="341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3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662124" y="1132764"/>
            <a:ext cx="10467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Realizacja „obszaru d” w latach 2012-2015</a:t>
            </a: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343123"/>
              </p:ext>
            </p:extLst>
          </p:nvPr>
        </p:nvGraphicFramePr>
        <p:xfrm>
          <a:off x="429286" y="2483196"/>
          <a:ext cx="10836320" cy="24130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354540"/>
                <a:gridCol w="1354540"/>
                <a:gridCol w="1354540"/>
                <a:gridCol w="1354540"/>
                <a:gridCol w="1354540"/>
                <a:gridCol w="1354540"/>
                <a:gridCol w="1354540"/>
                <a:gridCol w="135454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pl-PL" sz="1400" b="0" dirty="0" smtClean="0">
                          <a:solidFill>
                            <a:schemeClr val="tx1"/>
                          </a:solidFill>
                        </a:rPr>
                        <a:t>Rok realizacji</a:t>
                      </a:r>
                      <a:endParaRPr lang="pl-PL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pl-PL" sz="1400" b="0" dirty="0" smtClean="0">
                          <a:solidFill>
                            <a:schemeClr val="tx1"/>
                          </a:solidFill>
                        </a:rPr>
                        <a:t>Liczba wniosków</a:t>
                      </a:r>
                      <a:endParaRPr lang="pl-PL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400" b="0" dirty="0" smtClean="0">
                          <a:solidFill>
                            <a:schemeClr val="tx1"/>
                          </a:solidFill>
                        </a:rPr>
                        <a:t>Kwota</a:t>
                      </a:r>
                      <a:endParaRPr lang="pl-PL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400" b="0" dirty="0" smtClean="0">
                          <a:solidFill>
                            <a:schemeClr val="tx1"/>
                          </a:solidFill>
                        </a:rPr>
                        <a:t>Liczba osób</a:t>
                      </a:r>
                      <a:endParaRPr lang="pl-PL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złożonych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rozpatrzonych pozytywnie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rozpatrzonych negatywnie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wnioskowana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wypłacona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powyżej </a:t>
                      </a:r>
                    </a:p>
                    <a:p>
                      <a:r>
                        <a:rPr lang="pl-PL" sz="1400" dirty="0" smtClean="0"/>
                        <a:t>16-tego</a:t>
                      </a:r>
                      <a:r>
                        <a:rPr lang="pl-PL" sz="1400" baseline="0" dirty="0" smtClean="0"/>
                        <a:t> r. ż.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poniżej </a:t>
                      </a:r>
                    </a:p>
                    <a:p>
                      <a:r>
                        <a:rPr lang="pl-PL" sz="1400" dirty="0" smtClean="0"/>
                        <a:t>16-tego r. ż.</a:t>
                      </a:r>
                      <a:endParaRPr lang="pl-PL" sz="1400" dirty="0"/>
                    </a:p>
                  </a:txBody>
                  <a:tcPr/>
                </a:tc>
              </a:tr>
              <a:tr h="2451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1.020,00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546,80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/>
                </a:tc>
              </a:tr>
              <a:tr h="2728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8.873,10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4.334,16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/>
                </a:tc>
              </a:tr>
              <a:tr h="2590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5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5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6.733,08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5.012,89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5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/>
                </a:tc>
              </a:tr>
              <a:tr h="2728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7.057,05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2.343,02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/>
                </a:tc>
              </a:tr>
              <a:tr h="2728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Razem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14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14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23.683,23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12.236,87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12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89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4481" y="0"/>
            <a:ext cx="10396882" cy="982639"/>
          </a:xfrm>
        </p:spPr>
        <p:txBody>
          <a:bodyPr/>
          <a:lstStyle/>
          <a:p>
            <a:r>
              <a:rPr lang="pl-PL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OBSZAR WSPARCIA</a:t>
            </a:r>
            <a:endParaRPr lang="pl-PL" dirty="0"/>
          </a:p>
        </p:txBody>
      </p:sp>
      <p:sp>
        <p:nvSpPr>
          <p:cNvPr id="8" name="Prostokąt zaokrąglony 7"/>
          <p:cNvSpPr/>
          <p:nvPr/>
        </p:nvSpPr>
        <p:spPr>
          <a:xfrm>
            <a:off x="7724632" y="218364"/>
            <a:ext cx="2866029" cy="75062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altLang="pl-PL" sz="2800" dirty="0" smtClean="0">
                <a:solidFill>
                  <a:prstClr val="black"/>
                </a:solidFill>
              </a:rPr>
              <a:t>Moduł II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1937983" y="1241947"/>
            <a:ext cx="5964072" cy="87345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</a:t>
            </a:r>
            <a:r>
              <a:rPr lang="pl-PL" dirty="0" smtClean="0">
                <a:solidFill>
                  <a:schemeClr val="tx1"/>
                </a:solidFill>
              </a:rPr>
              <a:t>omoc </a:t>
            </a:r>
            <a:r>
              <a:rPr lang="pl-PL" dirty="0">
                <a:solidFill>
                  <a:schemeClr val="tx1"/>
                </a:solidFill>
              </a:rPr>
              <a:t>w uzyskaniu wykształcenia na poziomie </a:t>
            </a:r>
            <a:r>
              <a:rPr lang="pl-PL" dirty="0" smtClean="0">
                <a:solidFill>
                  <a:schemeClr val="tx1"/>
                </a:solidFill>
              </a:rPr>
              <a:t>wyższym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3166283" y="2429300"/>
            <a:ext cx="8393372" cy="135113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pl-PL" altLang="pl-PL" sz="1600" dirty="0">
                <a:solidFill>
                  <a:schemeClr val="tx1"/>
                </a:solidFill>
                <a:cs typeface="Times New Roman" panose="02020603050405020304" pitchFamily="18" charset="0"/>
              </a:rPr>
              <a:t>Osoba niepełnosprawna: </a:t>
            </a:r>
          </a:p>
          <a:p>
            <a:pPr marL="285750" lvl="0" indent="-285750" algn="ctr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pl-PL" altLang="pl-PL" sz="1600" dirty="0">
                <a:solidFill>
                  <a:schemeClr val="tx1"/>
                </a:solidFill>
                <a:cs typeface="Times New Roman" panose="02020603050405020304" pitchFamily="18" charset="0"/>
              </a:rPr>
              <a:t>posiadająca znaczny lub umiarkowany stopień niepełnosprawności, </a:t>
            </a:r>
          </a:p>
          <a:p>
            <a:pPr marL="285750" lvl="0" indent="-285750" algn="ctr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pl-PL" altLang="pl-PL" sz="1600" dirty="0">
                <a:solidFill>
                  <a:schemeClr val="tx1"/>
                </a:solidFill>
                <a:cs typeface="Times New Roman" panose="02020603050405020304" pitchFamily="18" charset="0"/>
              </a:rPr>
              <a:t>pobierająca naukę w szkole wyższej lub szkole policealnej </a:t>
            </a:r>
            <a:br>
              <a:rPr lang="pl-PL" altLang="pl-PL" sz="16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pl-PL" altLang="pl-PL" sz="1600" dirty="0">
                <a:solidFill>
                  <a:schemeClr val="tx1"/>
                </a:solidFill>
                <a:cs typeface="Times New Roman" panose="02020603050405020304" pitchFamily="18" charset="0"/>
              </a:rPr>
              <a:t>lub kolegium lub mająca wszczęty przewód doktorski otwarty poza studiami </a:t>
            </a:r>
            <a:r>
              <a:rPr lang="pl-PL" altLang="pl-PL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doktoranckimi</a:t>
            </a:r>
            <a:endParaRPr lang="pl-PL" altLang="pl-PL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5390864" y="4203512"/>
            <a:ext cx="5786653" cy="200622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dla opłaty za naukę (czesne) – równowartość kosztów czesnego w ramach </a:t>
            </a:r>
            <a:r>
              <a:rPr lang="pl-PL" dirty="0" smtClean="0">
                <a:solidFill>
                  <a:schemeClr val="tx1"/>
                </a:solidFill>
              </a:rPr>
              <a:t>jednej, aktualnie realizowanej formy kształcenia na poziomie wyższym,</a:t>
            </a:r>
            <a:endParaRPr lang="pl-PL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dla dodatku na uiszczenie opłaty za przeprowadzenie przewodu doktorskiego – do 4.000 zł,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dla dodatku na pokrycie kosztów kształcenia – nie mniej niż </a:t>
            </a:r>
            <a:r>
              <a:rPr lang="pl-PL" dirty="0" smtClean="0">
                <a:solidFill>
                  <a:schemeClr val="tx1"/>
                </a:solidFill>
              </a:rPr>
              <a:t>700 zł, maksymalnie 1.000 zł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559559" y="4094326"/>
            <a:ext cx="3439238" cy="791573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15% </a:t>
            </a:r>
            <a:r>
              <a:rPr lang="pl-PL" dirty="0" smtClean="0">
                <a:solidFill>
                  <a:schemeClr val="tx1"/>
                </a:solidFill>
              </a:rPr>
              <a:t>wartości czesnego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65% wartości czesnego</a:t>
            </a:r>
            <a:endParaRPr lang="pl-PL" dirty="0">
              <a:solidFill>
                <a:schemeClr val="tx1"/>
              </a:solidFill>
            </a:endParaRPr>
          </a:p>
        </p:txBody>
      </p:sp>
      <p:cxnSp>
        <p:nvCxnSpPr>
          <p:cNvPr id="23" name="Łącznik prosty ze strzałką 22"/>
          <p:cNvCxnSpPr>
            <a:stCxn id="8" idx="2"/>
            <a:endCxn id="9" idx="0"/>
          </p:cNvCxnSpPr>
          <p:nvPr/>
        </p:nvCxnSpPr>
        <p:spPr>
          <a:xfrm flipH="1">
            <a:off x="4920019" y="968991"/>
            <a:ext cx="4237628" cy="272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>
            <a:stCxn id="9" idx="2"/>
          </p:cNvCxnSpPr>
          <p:nvPr/>
        </p:nvCxnSpPr>
        <p:spPr>
          <a:xfrm>
            <a:off x="4920019" y="2115404"/>
            <a:ext cx="607324" cy="300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/>
          <p:nvPr/>
        </p:nvCxnSpPr>
        <p:spPr>
          <a:xfrm flipH="1">
            <a:off x="3166281" y="3780430"/>
            <a:ext cx="559558" cy="300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7683690" y="3794078"/>
            <a:ext cx="81886" cy="409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5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648269" y="1132764"/>
            <a:ext cx="10467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Realizacja „MODUŁU II” w latach 2012-2015</a:t>
            </a: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945364"/>
              </p:ext>
            </p:extLst>
          </p:nvPr>
        </p:nvGraphicFramePr>
        <p:xfrm>
          <a:off x="526473" y="2234714"/>
          <a:ext cx="10836320" cy="24130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354540"/>
                <a:gridCol w="1354540"/>
                <a:gridCol w="1354540"/>
                <a:gridCol w="1354540"/>
                <a:gridCol w="1354540"/>
                <a:gridCol w="1354540"/>
                <a:gridCol w="1354540"/>
                <a:gridCol w="135454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pl-PL" sz="1400" b="0" dirty="0" smtClean="0">
                          <a:solidFill>
                            <a:schemeClr val="tx1"/>
                          </a:solidFill>
                        </a:rPr>
                        <a:t>Rok realizacji</a:t>
                      </a:r>
                      <a:endParaRPr lang="pl-PL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pl-PL" sz="1400" b="0" dirty="0" smtClean="0">
                          <a:solidFill>
                            <a:schemeClr val="tx1"/>
                          </a:solidFill>
                        </a:rPr>
                        <a:t>Liczba wniosków</a:t>
                      </a:r>
                      <a:endParaRPr lang="pl-PL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400" b="0" dirty="0" smtClean="0">
                          <a:solidFill>
                            <a:schemeClr val="tx1"/>
                          </a:solidFill>
                        </a:rPr>
                        <a:t>Kwota</a:t>
                      </a:r>
                      <a:endParaRPr lang="pl-PL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400" b="0" dirty="0" smtClean="0">
                          <a:solidFill>
                            <a:schemeClr val="tx1"/>
                          </a:solidFill>
                        </a:rPr>
                        <a:t>Liczba osób</a:t>
                      </a:r>
                      <a:endParaRPr lang="pl-PL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złożonych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rozpatrzonych pozytywnie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rozpatrzonych negatywnie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wnioskowana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wypłacona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powyżej </a:t>
                      </a:r>
                    </a:p>
                    <a:p>
                      <a:r>
                        <a:rPr lang="pl-PL" sz="1400" dirty="0" smtClean="0"/>
                        <a:t>16-tego</a:t>
                      </a:r>
                      <a:r>
                        <a:rPr lang="pl-PL" sz="1400" baseline="0" dirty="0" smtClean="0"/>
                        <a:t> r. ż.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poniżej </a:t>
                      </a:r>
                    </a:p>
                    <a:p>
                      <a:r>
                        <a:rPr lang="pl-PL" sz="1400" dirty="0" smtClean="0"/>
                        <a:t>16-tego r. ż.</a:t>
                      </a:r>
                      <a:endParaRPr lang="pl-PL" sz="1400" dirty="0"/>
                    </a:p>
                  </a:txBody>
                  <a:tcPr/>
                </a:tc>
              </a:tr>
              <a:tr h="2451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smtClean="0"/>
                        <a:t>2012</a:t>
                      </a:r>
                      <a:endParaRPr lang="pl-PL" sz="1400" dirty="0" smtClean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Moduł nie realizowany</a:t>
                      </a:r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/>
                    </a:p>
                  </a:txBody>
                  <a:tcPr/>
                </a:tc>
              </a:tr>
              <a:tr h="2728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32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30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96.510,00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76.907,00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21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/>
                </a:tc>
              </a:tr>
              <a:tr h="2590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48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45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131.864,00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111.664,00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29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/>
                </a:tc>
              </a:tr>
              <a:tr h="2728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46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44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124.138,00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111.675,00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26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/>
                </a:tc>
              </a:tr>
              <a:tr h="2728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Razem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126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119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7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352.512,00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300.246,00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76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884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8545" y="358046"/>
            <a:ext cx="11707091" cy="1151965"/>
          </a:xfrm>
        </p:spPr>
        <p:txBody>
          <a:bodyPr>
            <a:noAutofit/>
          </a:bodyPr>
          <a:lstStyle/>
          <a:p>
            <a:r>
              <a:rPr lang="pl-PL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ADRESACI wykluczeni z korzystania z programu</a:t>
            </a:r>
            <a:endParaRPr lang="pl-PL" sz="4400" dirty="0"/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04314918"/>
              </p:ext>
            </p:extLst>
          </p:nvPr>
        </p:nvGraphicFramePr>
        <p:xfrm>
          <a:off x="576618" y="1845032"/>
          <a:ext cx="10394707" cy="3311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647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9448" y="371901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pl-PL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Częstotliwość udzielania pomocy w ramach MODUŁU </a:t>
            </a:r>
            <a:r>
              <a:rPr lang="pl-PL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pl-PL" dirty="0"/>
          </a:p>
        </p:txBody>
      </p:sp>
      <p:sp>
        <p:nvSpPr>
          <p:cNvPr id="6" name="Elipsa 5"/>
          <p:cNvSpPr/>
          <p:nvPr/>
        </p:nvSpPr>
        <p:spPr>
          <a:xfrm>
            <a:off x="395785" y="4722126"/>
            <a:ext cx="1869744" cy="68238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Obszar </a:t>
            </a:r>
            <a:r>
              <a:rPr lang="pl-PL" dirty="0" smtClean="0">
                <a:solidFill>
                  <a:schemeClr val="tx1"/>
                </a:solidFill>
              </a:rPr>
              <a:t>B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5133832" y="1721892"/>
            <a:ext cx="1869744" cy="81659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Obszar </a:t>
            </a:r>
            <a:r>
              <a:rPr lang="pl-PL" dirty="0" smtClean="0">
                <a:solidFill>
                  <a:schemeClr val="tx1"/>
                </a:solidFill>
              </a:rPr>
              <a:t>C 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Zadanie 1 i 3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13983" y="1614985"/>
            <a:ext cx="1869744" cy="8279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Obszar A</a:t>
            </a:r>
          </a:p>
        </p:txBody>
      </p:sp>
      <p:sp>
        <p:nvSpPr>
          <p:cNvPr id="11" name="Strzałka w górę 10"/>
          <p:cNvSpPr/>
          <p:nvPr/>
        </p:nvSpPr>
        <p:spPr>
          <a:xfrm rot="18756835">
            <a:off x="1840631" y="2200868"/>
            <a:ext cx="764274" cy="7158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górę 11"/>
          <p:cNvSpPr/>
          <p:nvPr/>
        </p:nvSpPr>
        <p:spPr>
          <a:xfrm rot="2212670">
            <a:off x="4528957" y="2176263"/>
            <a:ext cx="764274" cy="7724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Elipsa 12"/>
          <p:cNvSpPr/>
          <p:nvPr/>
        </p:nvSpPr>
        <p:spPr>
          <a:xfrm>
            <a:off x="7754205" y="2226860"/>
            <a:ext cx="2618096" cy="160816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pomoc może być udzielana po </a:t>
            </a:r>
            <a:r>
              <a:rPr lang="pl-PL" dirty="0" smtClean="0">
                <a:solidFill>
                  <a:schemeClr val="tx1"/>
                </a:solidFill>
              </a:rPr>
              <a:t>zakończeniu okresu gwarancji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Elipsa 3"/>
          <p:cNvSpPr/>
          <p:nvPr/>
        </p:nvSpPr>
        <p:spPr>
          <a:xfrm>
            <a:off x="2060811" y="2606722"/>
            <a:ext cx="3084395" cy="193798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pomoc może być udzielana </a:t>
            </a:r>
            <a:r>
              <a:rPr lang="pl-PL" dirty="0" smtClean="0">
                <a:solidFill>
                  <a:schemeClr val="tx1"/>
                </a:solidFill>
              </a:rPr>
              <a:t>co </a:t>
            </a:r>
            <a:r>
              <a:rPr lang="pl-PL" dirty="0">
                <a:solidFill>
                  <a:schemeClr val="tx1"/>
                </a:solidFill>
              </a:rPr>
              <a:t>3 lata, licząc od początku </a:t>
            </a:r>
            <a:r>
              <a:rPr lang="pl-PL" dirty="0" smtClean="0">
                <a:solidFill>
                  <a:schemeClr val="tx1"/>
                </a:solidFill>
              </a:rPr>
              <a:t>roku następującego </a:t>
            </a:r>
            <a:r>
              <a:rPr lang="pl-PL" dirty="0">
                <a:solidFill>
                  <a:schemeClr val="tx1"/>
                </a:solidFill>
              </a:rPr>
              <a:t>po roku, w którym </a:t>
            </a:r>
            <a:r>
              <a:rPr lang="pl-PL" dirty="0" smtClean="0">
                <a:solidFill>
                  <a:schemeClr val="tx1"/>
                </a:solidFill>
              </a:rPr>
              <a:t>udzielono </a:t>
            </a:r>
            <a:r>
              <a:rPr lang="pl-PL" dirty="0">
                <a:solidFill>
                  <a:schemeClr val="tx1"/>
                </a:solidFill>
              </a:rPr>
              <a:t>pomocy</a:t>
            </a:r>
          </a:p>
        </p:txBody>
      </p:sp>
      <p:sp>
        <p:nvSpPr>
          <p:cNvPr id="5" name="Strzałka w górę 4"/>
          <p:cNvSpPr/>
          <p:nvPr/>
        </p:nvSpPr>
        <p:spPr>
          <a:xfrm rot="13000497">
            <a:off x="1760563" y="4189860"/>
            <a:ext cx="764274" cy="7096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6323461" y="4412775"/>
            <a:ext cx="1869744" cy="81659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Obszar </a:t>
            </a:r>
            <a:r>
              <a:rPr lang="pl-PL" dirty="0" smtClean="0">
                <a:solidFill>
                  <a:schemeClr val="tx1"/>
                </a:solidFill>
              </a:rPr>
              <a:t>C 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Zadanie 1 i 3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5" name="Strzałka w górę 14"/>
          <p:cNvSpPr/>
          <p:nvPr/>
        </p:nvSpPr>
        <p:spPr>
          <a:xfrm rot="12677204">
            <a:off x="7533738" y="3611554"/>
            <a:ext cx="764274" cy="7724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100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REALIZACJA PROGRAMU</a:t>
            </a:r>
            <a:endParaRPr lang="pl-PL" dirty="0"/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2777319" y="1078174"/>
            <a:ext cx="6400800" cy="4622800"/>
            <a:chOff x="864" y="1152"/>
            <a:chExt cx="4032" cy="2912"/>
          </a:xfrm>
        </p:grpSpPr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>
              <a:off x="2136" y="1152"/>
              <a:ext cx="1488" cy="494"/>
            </a:xfrm>
            <a:prstGeom prst="rect">
              <a:avLst/>
            </a:prstGeom>
            <a:solidFill>
              <a:srgbClr val="CCCCFF"/>
            </a:solidFill>
            <a:ln w="1905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altLang="pl-P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 Black" panose="020B0A04020102020204" pitchFamily="34" charset="0"/>
                </a:rPr>
                <a:t>POWIAT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altLang="pl-PL" sz="1800" kern="0" dirty="0" smtClean="0">
                  <a:solidFill>
                    <a:srgbClr val="003366"/>
                  </a:solidFill>
                  <a:latin typeface="Arial Black" panose="020B0A04020102020204" pitchFamily="34" charset="0"/>
                </a:rPr>
                <a:t>SĘPOLEŃSKI</a:t>
              </a:r>
              <a:endParaRPr kumimoji="0" lang="pl-PL" altLang="pl-PL" sz="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136" y="3648"/>
              <a:ext cx="1488" cy="416"/>
            </a:xfrm>
            <a:prstGeom prst="rect">
              <a:avLst/>
            </a:prstGeom>
            <a:solidFill>
              <a:srgbClr val="0F6FC6"/>
            </a:solidFill>
            <a:ln w="1905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altLang="pl-PL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</a:rPr>
                <a:t>ODDZIAŁ</a:t>
              </a:r>
              <a:br>
                <a:rPr kumimoji="0" lang="pl-PL" altLang="pl-PL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</a:rPr>
              </a:br>
              <a:r>
                <a:rPr kumimoji="0" lang="pl-PL" altLang="pl-PL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</a:rPr>
                <a:t> PFRON</a:t>
              </a:r>
              <a:r>
                <a:rPr kumimoji="0" lang="pl-PL" altLang="pl-PL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 Black" panose="020B0A04020102020204" pitchFamily="34" charset="0"/>
                </a:rPr>
                <a:t> </a:t>
              </a:r>
            </a:p>
          </p:txBody>
        </p:sp>
        <p:sp>
          <p:nvSpPr>
            <p:cNvPr id="16" name="AutoShape 48"/>
            <p:cNvSpPr>
              <a:spLocks noChangeArrowheads="1"/>
            </p:cNvSpPr>
            <p:nvPr/>
          </p:nvSpPr>
          <p:spPr bwMode="auto">
            <a:xfrm>
              <a:off x="864" y="1694"/>
              <a:ext cx="4032" cy="1858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rgbClr val="80008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altLang="pl-PL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7" name="Text Box 50"/>
            <p:cNvSpPr txBox="1">
              <a:spLocks noChangeArrowheads="1"/>
            </p:cNvSpPr>
            <p:nvPr/>
          </p:nvSpPr>
          <p:spPr bwMode="auto">
            <a:xfrm>
              <a:off x="1992" y="2064"/>
              <a:ext cx="1776" cy="204"/>
            </a:xfrm>
            <a:prstGeom prst="rect">
              <a:avLst/>
            </a:prstGeom>
            <a:solidFill>
              <a:sysClr val="window" lastClr="FFFFFF"/>
            </a:solidFill>
            <a:ln w="1905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altLang="pl-PL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4617B"/>
                  </a:solidFill>
                  <a:effectLst/>
                  <a:uLnTx/>
                  <a:uFillTx/>
                  <a:latin typeface="Arial Black" panose="020B0A04020102020204" pitchFamily="34" charset="0"/>
                </a:rPr>
                <a:t>UMOWA</a:t>
              </a:r>
              <a:r>
                <a:rPr kumimoji="0" lang="pl-PL" altLang="pl-PL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 Black" panose="020B0A04020102020204" pitchFamily="34" charset="0"/>
                </a:rPr>
                <a:t> </a:t>
              </a:r>
              <a:r>
                <a:rPr kumimoji="0" lang="pl-PL" altLang="pl-PL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4617B"/>
                  </a:solidFill>
                  <a:effectLst/>
                  <a:uLnTx/>
                  <a:uFillTx/>
                  <a:latin typeface="Arial Black" panose="020B0A04020102020204" pitchFamily="34" charset="0"/>
                </a:rPr>
                <a:t>WIELOLETNIA</a:t>
              </a:r>
            </a:p>
          </p:txBody>
        </p:sp>
        <p:sp>
          <p:nvSpPr>
            <p:cNvPr id="18" name="Text Box 51"/>
            <p:cNvSpPr txBox="1">
              <a:spLocks noChangeArrowheads="1"/>
            </p:cNvSpPr>
            <p:nvPr/>
          </p:nvSpPr>
          <p:spPr bwMode="auto">
            <a:xfrm>
              <a:off x="1992" y="2256"/>
              <a:ext cx="1776" cy="473"/>
            </a:xfrm>
            <a:prstGeom prst="rect">
              <a:avLst/>
            </a:prstGeom>
            <a:solidFill>
              <a:sysClr val="window" lastClr="FFFFFF"/>
            </a:solidFill>
            <a:ln w="1905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altLang="pl-P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 Black" panose="020B0A04020102020204" pitchFamily="34" charset="0"/>
                </a:rPr>
                <a:t>w sprawie realizacji programu </a:t>
              </a:r>
              <a:br>
                <a:rPr kumimoji="0" lang="pl-PL" altLang="pl-P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 Black" panose="020B0A04020102020204" pitchFamily="34" charset="0"/>
                </a:rPr>
              </a:br>
              <a:r>
                <a:rPr kumimoji="0" lang="pl-PL" altLang="pl-PL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 Black" panose="020B0A04020102020204" pitchFamily="34" charset="0"/>
                </a:rPr>
                <a:t>(corocznie aneksowana </a:t>
              </a:r>
              <a:br>
                <a:rPr kumimoji="0" lang="pl-PL" altLang="pl-PL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 Black" panose="020B0A04020102020204" pitchFamily="34" charset="0"/>
                </a:rPr>
              </a:br>
              <a:r>
                <a:rPr kumimoji="0" lang="pl-PL" altLang="pl-PL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 Black" panose="020B0A04020102020204" pitchFamily="34" charset="0"/>
                </a:rPr>
                <a:t>w zakresie wysokości </a:t>
              </a:r>
              <a:br>
                <a:rPr kumimoji="0" lang="pl-PL" altLang="pl-PL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 Black" panose="020B0A04020102020204" pitchFamily="34" charset="0"/>
                </a:rPr>
              </a:br>
              <a:r>
                <a:rPr kumimoji="0" lang="pl-PL" altLang="pl-PL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 Black" panose="020B0A04020102020204" pitchFamily="34" charset="0"/>
                </a:rPr>
                <a:t>środków finansowych w danym roku) </a:t>
              </a:r>
            </a:p>
          </p:txBody>
        </p:sp>
        <p:sp>
          <p:nvSpPr>
            <p:cNvPr id="19" name="Text Box 52"/>
            <p:cNvSpPr txBox="1">
              <a:spLocks noChangeArrowheads="1"/>
            </p:cNvSpPr>
            <p:nvPr/>
          </p:nvSpPr>
          <p:spPr bwMode="auto">
            <a:xfrm>
              <a:off x="1992" y="2736"/>
              <a:ext cx="1776" cy="261"/>
            </a:xfrm>
            <a:prstGeom prst="rect">
              <a:avLst/>
            </a:prstGeom>
            <a:solidFill>
              <a:srgbClr val="DDDDDD"/>
            </a:solidFill>
            <a:ln w="1905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altLang="pl-PL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 Black" panose="020B0A04020102020204" pitchFamily="34" charset="0"/>
                </a:rPr>
                <a:t>na podstawie wystąpienia </a:t>
              </a:r>
              <a:br>
                <a:rPr kumimoji="0" lang="pl-PL" altLang="pl-PL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 Black" panose="020B0A04020102020204" pitchFamily="34" charset="0"/>
                </a:rPr>
              </a:br>
              <a:r>
                <a:rPr kumimoji="0" lang="pl-PL" altLang="pl-PL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 Black" panose="020B0A04020102020204" pitchFamily="34" charset="0"/>
                </a:rPr>
                <a:t>Realizatora programu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274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założenia PROGRAMU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586552" y="1776794"/>
            <a:ext cx="9304361" cy="125300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cap="none" dirty="0"/>
              <a:t>N</a:t>
            </a:r>
            <a:r>
              <a:rPr lang="pl-PL" cap="none" dirty="0" smtClean="0"/>
              <a:t>iezwykle ważną rolę w obszarze ochrony osób niepełnosprawnych przed   wykluczeniem społecznym zgodnie z założeniami Europejskiego </a:t>
            </a:r>
            <a:r>
              <a:rPr lang="pl-PL" cap="none" dirty="0"/>
              <a:t>M</a:t>
            </a:r>
            <a:r>
              <a:rPr lang="pl-PL" cap="none" dirty="0" smtClean="0"/>
              <a:t>odelu </a:t>
            </a:r>
            <a:r>
              <a:rPr lang="pl-PL" cap="none" dirty="0"/>
              <a:t>S</a:t>
            </a:r>
            <a:r>
              <a:rPr lang="pl-PL" cap="none" dirty="0" smtClean="0"/>
              <a:t>połecznego </a:t>
            </a:r>
            <a:r>
              <a:rPr lang="pl-PL" cap="none" dirty="0"/>
              <a:t>U</a:t>
            </a:r>
            <a:r>
              <a:rPr lang="pl-PL" cap="none" dirty="0" smtClean="0"/>
              <a:t>nii </a:t>
            </a:r>
            <a:r>
              <a:rPr lang="pl-PL" cap="none" dirty="0"/>
              <a:t>E</a:t>
            </a:r>
            <a:r>
              <a:rPr lang="pl-PL" cap="none" dirty="0" smtClean="0"/>
              <a:t>uropejskiej i Rady </a:t>
            </a:r>
            <a:r>
              <a:rPr lang="pl-PL" cap="none" dirty="0"/>
              <a:t>E</a:t>
            </a:r>
            <a:r>
              <a:rPr lang="pl-PL" cap="none" dirty="0" smtClean="0"/>
              <a:t>uropy odgrywają władze regionalne i lokalne.</a:t>
            </a:r>
            <a:endParaRPr lang="pl-PL" cap="none" dirty="0"/>
          </a:p>
        </p:txBody>
      </p:sp>
      <p:sp>
        <p:nvSpPr>
          <p:cNvPr id="4" name="Pięciokąt 3"/>
          <p:cNvSpPr/>
          <p:nvPr/>
        </p:nvSpPr>
        <p:spPr>
          <a:xfrm>
            <a:off x="327547" y="2115403"/>
            <a:ext cx="1228298" cy="477672"/>
          </a:xfrm>
          <a:prstGeom prst="homePlat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1542197" y="3098042"/>
            <a:ext cx="8980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Odpowiednio zaprojektowana i wdrożona polityka społeczna państwa stanowi inwestycję, która przynosi korzyści wszystkim obywatelom i całemu społeczeństwu. </a:t>
            </a:r>
            <a:endParaRPr lang="pl-PL" sz="20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542197" y="3957851"/>
            <a:ext cx="9376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Istotnym założeniem polityki społecznej jest dążenie do kompleksowego działania, którego podstawowym celem powinno być przygotowanie osób zagrożonych wykluczeniem do aktywnego życia w społeczeństwie.</a:t>
            </a:r>
            <a:endParaRPr lang="pl-PL" sz="20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5" y="4164729"/>
            <a:ext cx="1243692" cy="493819"/>
          </a:xfrm>
          <a:prstGeom prst="rect">
            <a:avLst/>
          </a:prstGeom>
        </p:spPr>
      </p:pic>
      <p:sp>
        <p:nvSpPr>
          <p:cNvPr id="10" name="Pięciokąt 9"/>
          <p:cNvSpPr/>
          <p:nvPr/>
        </p:nvSpPr>
        <p:spPr>
          <a:xfrm>
            <a:off x="302526" y="3127612"/>
            <a:ext cx="1228298" cy="477672"/>
          </a:xfrm>
          <a:prstGeom prst="homePlat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369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6477" y="163773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pl-PL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TRYB POSTĘPOWANIA </a:t>
            </a:r>
            <a:br>
              <a:rPr lang="pl-PL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ŚCIEŻKA: WNIOSKODAWCA – </a:t>
            </a:r>
            <a:r>
              <a:rPr lang="pl-PL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pcpr</a:t>
            </a:r>
            <a:endParaRPr lang="pl-PL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96"/>
          <p:cNvGrpSpPr>
            <a:grpSpLocks/>
          </p:cNvGrpSpPr>
          <p:nvPr/>
        </p:nvGrpSpPr>
        <p:grpSpPr bwMode="auto">
          <a:xfrm>
            <a:off x="1514901" y="1494430"/>
            <a:ext cx="9180808" cy="3810000"/>
            <a:chOff x="432" y="1440"/>
            <a:chExt cx="4896" cy="2400"/>
          </a:xfrm>
        </p:grpSpPr>
        <p:grpSp>
          <p:nvGrpSpPr>
            <p:cNvPr id="15" name="Group 195"/>
            <p:cNvGrpSpPr>
              <a:grpSpLocks/>
            </p:cNvGrpSpPr>
            <p:nvPr/>
          </p:nvGrpSpPr>
          <p:grpSpPr bwMode="auto">
            <a:xfrm>
              <a:off x="432" y="1440"/>
              <a:ext cx="4896" cy="2400"/>
              <a:chOff x="432" y="1440"/>
              <a:chExt cx="4896" cy="2400"/>
            </a:xfrm>
          </p:grpSpPr>
          <p:grpSp>
            <p:nvGrpSpPr>
              <p:cNvPr id="24" name="Group 192"/>
              <p:cNvGrpSpPr>
                <a:grpSpLocks/>
              </p:cNvGrpSpPr>
              <p:nvPr/>
            </p:nvGrpSpPr>
            <p:grpSpPr bwMode="auto">
              <a:xfrm>
                <a:off x="432" y="3072"/>
                <a:ext cx="4896" cy="768"/>
                <a:chOff x="432" y="3168"/>
                <a:chExt cx="4896" cy="768"/>
              </a:xfrm>
            </p:grpSpPr>
            <p:sp>
              <p:nvSpPr>
                <p:cNvPr id="34" name="Rectangle 14"/>
                <p:cNvSpPr>
                  <a:spLocks noChangeArrowheads="1"/>
                </p:cNvSpPr>
                <p:nvPr/>
              </p:nvSpPr>
              <p:spPr bwMode="auto">
                <a:xfrm>
                  <a:off x="3744" y="3168"/>
                  <a:ext cx="1584" cy="768"/>
                </a:xfrm>
                <a:prstGeom prst="rect">
                  <a:avLst/>
                </a:prstGeom>
                <a:solidFill>
                  <a:srgbClr val="DDDDDD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rgbClr val="0BD0D9"/>
                    </a:buClr>
                    <a:buSzPct val="95000"/>
                    <a:buFont typeface="Wingdings 2" panose="05020102010507070707" pitchFamily="18" charset="2"/>
                    <a:buNone/>
                  </a:pPr>
                  <a:endParaRPr lang="pl-PL" altLang="pl-PL" sz="1200" dirty="0">
                    <a:solidFill>
                      <a:srgbClr val="003366"/>
                    </a:solidFill>
                    <a:latin typeface="Arial Black" panose="020B0A04020102020204" pitchFamily="34" charset="0"/>
                  </a:endParaRPr>
                </a:p>
                <a:p>
                  <a:pPr algn="ctr" eaLnBrk="1" hangingPunct="1">
                    <a:spcBef>
                      <a:spcPct val="20000"/>
                    </a:spcBef>
                    <a:buClr>
                      <a:srgbClr val="0BD0D9"/>
                    </a:buClr>
                    <a:buSzPct val="95000"/>
                    <a:buFont typeface="Wingdings 2" panose="05020102010507070707" pitchFamily="18" charset="2"/>
                    <a:buNone/>
                  </a:pPr>
                  <a:r>
                    <a:rPr lang="pl-PL" altLang="pl-PL" sz="1200" dirty="0">
                      <a:solidFill>
                        <a:srgbClr val="003366"/>
                      </a:solidFill>
                      <a:latin typeface="Arial Black" panose="020B0A04020102020204" pitchFamily="34" charset="0"/>
                    </a:rPr>
                    <a:t/>
                  </a:r>
                  <a:br>
                    <a:rPr lang="pl-PL" altLang="pl-PL" sz="1200" dirty="0">
                      <a:solidFill>
                        <a:srgbClr val="003366"/>
                      </a:solidFill>
                      <a:latin typeface="Arial Black" panose="020B0A04020102020204" pitchFamily="34" charset="0"/>
                    </a:rPr>
                  </a:br>
                  <a:r>
                    <a:rPr lang="pl-PL" altLang="pl-PL" sz="1200" dirty="0">
                      <a:solidFill>
                        <a:srgbClr val="003366"/>
                      </a:solidFill>
                      <a:latin typeface="Arial Black" panose="020B0A04020102020204" pitchFamily="34" charset="0"/>
                    </a:rPr>
                    <a:t>DO </a:t>
                  </a:r>
                  <a:r>
                    <a:rPr lang="pl-PL" altLang="pl-PL" sz="1200" dirty="0" smtClean="0">
                      <a:solidFill>
                        <a:srgbClr val="003366"/>
                      </a:solidFill>
                      <a:latin typeface="Arial Black" panose="020B0A04020102020204" pitchFamily="34" charset="0"/>
                    </a:rPr>
                    <a:t>30.01</a:t>
                  </a:r>
                  <a:endParaRPr lang="pl-PL" altLang="pl-PL" sz="1200" dirty="0">
                    <a:solidFill>
                      <a:srgbClr val="003366"/>
                    </a:solidFill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35" name="Rectangle 13"/>
                <p:cNvSpPr>
                  <a:spLocks noChangeArrowheads="1"/>
                </p:cNvSpPr>
                <p:nvPr/>
              </p:nvSpPr>
              <p:spPr bwMode="auto">
                <a:xfrm>
                  <a:off x="2160" y="3168"/>
                  <a:ext cx="1584" cy="768"/>
                </a:xfrm>
                <a:prstGeom prst="rect">
                  <a:avLst/>
                </a:prstGeom>
                <a:solidFill>
                  <a:srgbClr val="DDDDDD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buClr>
                      <a:srgbClr val="0BD0D9"/>
                    </a:buClr>
                    <a:buSzPct val="95000"/>
                    <a:buFont typeface="Wingdings 2" panose="05020102010507070707" pitchFamily="18" charset="2"/>
                    <a:buNone/>
                  </a:pPr>
                  <a:endParaRPr lang="pl-PL" altLang="pl-PL" sz="400">
                    <a:solidFill>
                      <a:srgbClr val="003366"/>
                    </a:solidFill>
                    <a:latin typeface="Arial Black" panose="020B0A04020102020204" pitchFamily="34" charset="0"/>
                  </a:endParaRPr>
                </a:p>
                <a:p>
                  <a:pPr algn="ctr" eaLnBrk="1" hangingPunct="1">
                    <a:spcBef>
                      <a:spcPct val="20000"/>
                    </a:spcBef>
                    <a:buClr>
                      <a:srgbClr val="0BD0D9"/>
                    </a:buClr>
                    <a:buSzPct val="95000"/>
                    <a:buFont typeface="Wingdings 2" panose="05020102010507070707" pitchFamily="18" charset="2"/>
                    <a:buNone/>
                  </a:pPr>
                  <a:r>
                    <a:rPr lang="pl-PL" altLang="pl-PL" sz="1200">
                      <a:solidFill>
                        <a:srgbClr val="003366"/>
                      </a:solidFill>
                      <a:latin typeface="Arial Black" panose="020B0A04020102020204" pitchFamily="34" charset="0"/>
                    </a:rPr>
                    <a:t>BIEŻĄCA AKTUALIZACJA BAZY DANYCH</a:t>
                  </a:r>
                </a:p>
                <a:p>
                  <a:pPr algn="ctr" eaLnBrk="1" hangingPunct="1">
                    <a:spcBef>
                      <a:spcPct val="20000"/>
                    </a:spcBef>
                    <a:buClr>
                      <a:srgbClr val="0BD0D9"/>
                    </a:buClr>
                    <a:buSzPct val="95000"/>
                    <a:buFont typeface="Wingdings 2" panose="05020102010507070707" pitchFamily="18" charset="2"/>
                    <a:buNone/>
                  </a:pPr>
                  <a:endParaRPr lang="pl-PL" altLang="pl-PL" sz="400">
                    <a:solidFill>
                      <a:srgbClr val="003366"/>
                    </a:solidFill>
                    <a:latin typeface="Arial Black" panose="020B0A04020102020204" pitchFamily="34" charset="0"/>
                  </a:endParaRPr>
                </a:p>
                <a:p>
                  <a:pPr algn="ctr" eaLnBrk="1" hangingPunct="1">
                    <a:spcBef>
                      <a:spcPct val="20000"/>
                    </a:spcBef>
                    <a:buClr>
                      <a:srgbClr val="0BD0D9"/>
                    </a:buClr>
                    <a:buSzPct val="95000"/>
                    <a:buFont typeface="Wingdings 2" panose="05020102010507070707" pitchFamily="18" charset="2"/>
                    <a:buNone/>
                  </a:pPr>
                  <a:r>
                    <a:rPr lang="pl-PL" altLang="pl-PL" sz="1200">
                      <a:solidFill>
                        <a:srgbClr val="003366"/>
                      </a:solidFill>
                      <a:latin typeface="Arial Black" panose="020B0A04020102020204" pitchFamily="34" charset="0"/>
                    </a:rPr>
                    <a:t>RAPORT ELEKTRONICZNY </a:t>
                  </a:r>
                  <a:br>
                    <a:rPr lang="pl-PL" altLang="pl-PL" sz="1200">
                      <a:solidFill>
                        <a:srgbClr val="003366"/>
                      </a:solidFill>
                      <a:latin typeface="Arial Black" panose="020B0A04020102020204" pitchFamily="34" charset="0"/>
                    </a:rPr>
                  </a:br>
                  <a:r>
                    <a:rPr lang="pl-PL" altLang="pl-PL" sz="1200">
                      <a:solidFill>
                        <a:srgbClr val="003366"/>
                      </a:solidFill>
                      <a:latin typeface="Arial Black" panose="020B0A04020102020204" pitchFamily="34" charset="0"/>
                    </a:rPr>
                    <a:t>DO PFRON</a:t>
                  </a:r>
                </a:p>
                <a:p>
                  <a:pPr algn="ctr" eaLnBrk="1" hangingPunct="1">
                    <a:spcBef>
                      <a:spcPct val="20000"/>
                    </a:spcBef>
                    <a:buClr>
                      <a:srgbClr val="0BD0D9"/>
                    </a:buClr>
                    <a:buSzPct val="95000"/>
                    <a:buFont typeface="Wingdings 2" panose="05020102010507070707" pitchFamily="18" charset="2"/>
                    <a:buNone/>
                  </a:pPr>
                  <a:endParaRPr lang="pl-PL" altLang="pl-PL" sz="400">
                    <a:solidFill>
                      <a:srgbClr val="003366"/>
                    </a:solidFill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36" name="Rectangle 12"/>
                <p:cNvSpPr>
                  <a:spLocks noChangeArrowheads="1"/>
                </p:cNvSpPr>
                <p:nvPr/>
              </p:nvSpPr>
              <p:spPr bwMode="auto">
                <a:xfrm>
                  <a:off x="432" y="3168"/>
                  <a:ext cx="1728" cy="768"/>
                </a:xfrm>
                <a:prstGeom prst="rect">
                  <a:avLst/>
                </a:prstGeom>
                <a:solidFill>
                  <a:srgbClr val="DDDDDD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Clr>
                      <a:srgbClr val="0BD0D9"/>
                    </a:buClr>
                    <a:buSzPct val="95000"/>
                    <a:buFont typeface="Wingdings 2" panose="05020102010507070707" pitchFamily="18" charset="2"/>
                    <a:buNone/>
                  </a:pPr>
                  <a:endParaRPr lang="pl-PL" altLang="pl-PL" sz="1200">
                    <a:solidFill>
                      <a:srgbClr val="003366"/>
                    </a:solidFill>
                    <a:latin typeface="Arial Black" panose="020B0A04020102020204" pitchFamily="34" charset="0"/>
                  </a:endParaRPr>
                </a:p>
                <a:p>
                  <a:pPr algn="ctr" eaLnBrk="1" hangingPunct="1">
                    <a:spcBef>
                      <a:spcPct val="20000"/>
                    </a:spcBef>
                    <a:buClr>
                      <a:srgbClr val="0BD0D9"/>
                    </a:buClr>
                    <a:buSzPct val="95000"/>
                    <a:buFont typeface="Wingdings 2" panose="05020102010507070707" pitchFamily="18" charset="2"/>
                    <a:buNone/>
                  </a:pPr>
                  <a:r>
                    <a:rPr lang="pl-PL" altLang="pl-PL" sz="1200">
                      <a:solidFill>
                        <a:srgbClr val="003366"/>
                      </a:solidFill>
                      <a:latin typeface="Arial Black" panose="020B0A04020102020204" pitchFamily="34" charset="0"/>
                    </a:rPr>
                    <a:t/>
                  </a:r>
                  <a:br>
                    <a:rPr lang="pl-PL" altLang="pl-PL" sz="1200">
                      <a:solidFill>
                        <a:srgbClr val="003366"/>
                      </a:solidFill>
                      <a:latin typeface="Arial Black" panose="020B0A04020102020204" pitchFamily="34" charset="0"/>
                    </a:rPr>
                  </a:br>
                  <a:r>
                    <a:rPr lang="pl-PL" altLang="pl-PL" sz="1200">
                      <a:solidFill>
                        <a:srgbClr val="003366"/>
                      </a:solidFill>
                      <a:latin typeface="Arial Black" panose="020B0A04020102020204" pitchFamily="34" charset="0"/>
                    </a:rPr>
                    <a:t>DO 15.10</a:t>
                  </a:r>
                </a:p>
              </p:txBody>
            </p:sp>
          </p:grpSp>
          <p:sp>
            <p:nvSpPr>
              <p:cNvPr id="25" name="Rectangle 11"/>
              <p:cNvSpPr>
                <a:spLocks noChangeArrowheads="1"/>
              </p:cNvSpPr>
              <p:nvPr/>
            </p:nvSpPr>
            <p:spPr bwMode="auto">
              <a:xfrm>
                <a:off x="3744" y="2592"/>
                <a:ext cx="1584" cy="480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None/>
                </a:pPr>
                <a:r>
                  <a:rPr lang="pl-PL" altLang="pl-PL" sz="1200" dirty="0">
                    <a:solidFill>
                      <a:schemeClr val="accent4">
                        <a:lumMod val="50000"/>
                      </a:schemeClr>
                    </a:solidFill>
                    <a:latin typeface="Arial Black" panose="020B0A04020102020204" pitchFamily="34" charset="0"/>
                  </a:rPr>
                  <a:t>9</a:t>
                </a:r>
              </a:p>
              <a:p>
                <a:pPr algn="ctr" eaLnBrk="1" hangingPunct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None/>
                </a:pPr>
                <a:r>
                  <a:rPr lang="pl-PL" altLang="pl-PL" sz="1200" dirty="0">
                    <a:solidFill>
                      <a:srgbClr val="003366"/>
                    </a:solidFill>
                    <a:latin typeface="Arial Black" panose="020B0A04020102020204" pitchFamily="34" charset="0"/>
                  </a:rPr>
                  <a:t>ARCHIWIZACJA</a:t>
                </a:r>
              </a:p>
              <a:p>
                <a:pPr eaLnBrk="1" hangingPunct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None/>
                </a:pPr>
                <a:endParaRPr lang="pl-PL" altLang="pl-PL" sz="120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26" name="Rectangle 10"/>
              <p:cNvSpPr>
                <a:spLocks noChangeArrowheads="1"/>
              </p:cNvSpPr>
              <p:nvPr/>
            </p:nvSpPr>
            <p:spPr bwMode="auto">
              <a:xfrm>
                <a:off x="2160" y="2592"/>
                <a:ext cx="1584" cy="480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None/>
                </a:pPr>
                <a:r>
                  <a:rPr lang="pl-PL" altLang="pl-PL" sz="1200" dirty="0" smtClean="0">
                    <a:solidFill>
                      <a:srgbClr val="003366"/>
                    </a:solidFill>
                    <a:latin typeface="Arial Black" panose="020B0A04020102020204" pitchFamily="34" charset="0"/>
                  </a:rPr>
                  <a:t>8</a:t>
                </a:r>
                <a:endParaRPr lang="pl-PL" altLang="pl-PL" sz="1200" dirty="0">
                  <a:solidFill>
                    <a:srgbClr val="003366"/>
                  </a:solidFill>
                  <a:latin typeface="Arial Black" panose="020B0A04020102020204" pitchFamily="34" charset="0"/>
                </a:endParaRPr>
              </a:p>
              <a:p>
                <a:pPr algn="ctr" eaLnBrk="1" hangingPunct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None/>
                </a:pPr>
                <a:r>
                  <a:rPr lang="pl-PL" altLang="pl-PL" sz="1200" dirty="0">
                    <a:solidFill>
                      <a:srgbClr val="003366"/>
                    </a:solidFill>
                    <a:latin typeface="Arial Black" panose="020B0A04020102020204" pitchFamily="34" charset="0"/>
                  </a:rPr>
                  <a:t>ZAMKNIĘCIE UMOWY </a:t>
                </a:r>
              </a:p>
            </p:txBody>
          </p:sp>
          <p:sp>
            <p:nvSpPr>
              <p:cNvPr id="27" name="Rectangle 9"/>
              <p:cNvSpPr>
                <a:spLocks noChangeArrowheads="1"/>
              </p:cNvSpPr>
              <p:nvPr/>
            </p:nvSpPr>
            <p:spPr bwMode="auto">
              <a:xfrm>
                <a:off x="432" y="2592"/>
                <a:ext cx="1728" cy="480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None/>
                </a:pPr>
                <a:r>
                  <a:rPr lang="pl-PL" altLang="pl-PL" sz="1200" dirty="0" smtClean="0">
                    <a:solidFill>
                      <a:srgbClr val="003366"/>
                    </a:solidFill>
                    <a:latin typeface="Arial Black" panose="020B0A04020102020204" pitchFamily="34" charset="0"/>
                  </a:rPr>
                  <a:t>7</a:t>
                </a:r>
                <a:endParaRPr lang="pl-PL" altLang="pl-PL" sz="1200" dirty="0">
                  <a:solidFill>
                    <a:srgbClr val="003366"/>
                  </a:solidFill>
                  <a:latin typeface="Arial Black" panose="020B0A04020102020204" pitchFamily="34" charset="0"/>
                </a:endParaRPr>
              </a:p>
              <a:p>
                <a:pPr algn="ctr" eaLnBrk="1" hangingPunct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None/>
                </a:pPr>
                <a:r>
                  <a:rPr lang="pl-PL" altLang="pl-PL" sz="1200" dirty="0" smtClean="0">
                    <a:solidFill>
                      <a:srgbClr val="003366"/>
                    </a:solidFill>
                    <a:latin typeface="Arial Black" panose="020B0A04020102020204" pitchFamily="34" charset="0"/>
                  </a:rPr>
                  <a:t>EWALUACJA PROGRAMU</a:t>
                </a:r>
                <a:endParaRPr lang="pl-PL" altLang="pl-PL" sz="1200" dirty="0">
                  <a:solidFill>
                    <a:srgbClr val="003366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28" name="Rectangle 8"/>
              <p:cNvSpPr>
                <a:spLocks noChangeArrowheads="1"/>
              </p:cNvSpPr>
              <p:nvPr/>
            </p:nvSpPr>
            <p:spPr bwMode="auto">
              <a:xfrm>
                <a:off x="3744" y="2064"/>
                <a:ext cx="1584" cy="528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None/>
                </a:pPr>
                <a:endParaRPr lang="pl-PL" altLang="pl-PL" sz="1200" dirty="0">
                  <a:solidFill>
                    <a:srgbClr val="003366"/>
                  </a:solidFill>
                  <a:latin typeface="Arial Black" panose="020B0A04020102020204" pitchFamily="34" charset="0"/>
                </a:endParaRPr>
              </a:p>
              <a:p>
                <a:pPr algn="ctr" eaLnBrk="1" hangingPunct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None/>
                </a:pPr>
                <a:r>
                  <a:rPr lang="pl-PL" altLang="pl-PL" sz="1200" dirty="0">
                    <a:solidFill>
                      <a:srgbClr val="003366"/>
                    </a:solidFill>
                    <a:latin typeface="Arial Black" panose="020B0A04020102020204" pitchFamily="34" charset="0"/>
                  </a:rPr>
                  <a:t>ROZLICZENIE ŚRODKÓW</a:t>
                </a:r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/>
            </p:nvSpPr>
            <p:spPr bwMode="auto">
              <a:xfrm>
                <a:off x="2160" y="2064"/>
                <a:ext cx="1584" cy="528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None/>
                </a:pPr>
                <a:r>
                  <a:rPr lang="pl-PL" altLang="pl-PL" sz="1200" dirty="0" smtClean="0">
                    <a:solidFill>
                      <a:srgbClr val="003366"/>
                    </a:solidFill>
                    <a:latin typeface="Arial Black" panose="020B0A04020102020204" pitchFamily="34" charset="0"/>
                  </a:rPr>
                  <a:t>5</a:t>
                </a:r>
                <a:endParaRPr lang="pl-PL" altLang="pl-PL" sz="1200" dirty="0">
                  <a:solidFill>
                    <a:srgbClr val="003366"/>
                  </a:solidFill>
                  <a:latin typeface="Arial Black" panose="020B0A04020102020204" pitchFamily="34" charset="0"/>
                </a:endParaRPr>
              </a:p>
              <a:p>
                <a:pPr algn="ctr" eaLnBrk="1" hangingPunct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None/>
                </a:pPr>
                <a:r>
                  <a:rPr lang="pl-PL" altLang="pl-PL" sz="1200" dirty="0">
                    <a:solidFill>
                      <a:srgbClr val="003366"/>
                    </a:solidFill>
                    <a:latin typeface="Arial Black" panose="020B0A04020102020204" pitchFamily="34" charset="0"/>
                  </a:rPr>
                  <a:t>PRZEKAZANIE ŚRODKÓW</a:t>
                </a:r>
              </a:p>
              <a:p>
                <a:pPr algn="ctr" eaLnBrk="1" hangingPunct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None/>
                </a:pPr>
                <a:endParaRPr lang="pl-PL" altLang="pl-PL" sz="120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30" name="Rectangle 6"/>
              <p:cNvSpPr>
                <a:spLocks noChangeArrowheads="1"/>
              </p:cNvSpPr>
              <p:nvPr/>
            </p:nvSpPr>
            <p:spPr bwMode="auto">
              <a:xfrm>
                <a:off x="432" y="2064"/>
                <a:ext cx="1728" cy="528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None/>
                </a:pPr>
                <a:r>
                  <a:rPr lang="pl-PL" altLang="pl-PL" sz="1200" dirty="0" smtClean="0">
                    <a:solidFill>
                      <a:srgbClr val="003366"/>
                    </a:solidFill>
                    <a:latin typeface="Arial Black" panose="020B0A04020102020204" pitchFamily="34" charset="0"/>
                  </a:rPr>
                  <a:t>4</a:t>
                </a:r>
                <a:endParaRPr lang="pl-PL" altLang="pl-PL" sz="1200" dirty="0">
                  <a:solidFill>
                    <a:srgbClr val="003366"/>
                  </a:solidFill>
                  <a:latin typeface="Arial Black" panose="020B0A04020102020204" pitchFamily="34" charset="0"/>
                </a:endParaRPr>
              </a:p>
              <a:p>
                <a:pPr algn="ctr" eaLnBrk="1" hangingPunct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None/>
                </a:pPr>
                <a:r>
                  <a:rPr lang="pl-PL" altLang="pl-PL" sz="1200" dirty="0">
                    <a:solidFill>
                      <a:srgbClr val="003366"/>
                    </a:solidFill>
                    <a:latin typeface="Arial Black" panose="020B0A04020102020204" pitchFamily="34" charset="0"/>
                  </a:rPr>
                  <a:t>UMOWA </a:t>
                </a:r>
                <a:r>
                  <a:rPr lang="pl-PL" altLang="pl-PL" sz="1200" dirty="0" smtClean="0">
                    <a:solidFill>
                      <a:srgbClr val="003366"/>
                    </a:solidFill>
                    <a:latin typeface="Arial Black" panose="020B0A04020102020204" pitchFamily="34" charset="0"/>
                  </a:rPr>
                  <a:t>DOFINANSOWANIA</a:t>
                </a:r>
                <a:endParaRPr lang="pl-PL" altLang="pl-PL" sz="1200" dirty="0">
                  <a:solidFill>
                    <a:srgbClr val="003366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31" name="Rectangle 5"/>
              <p:cNvSpPr>
                <a:spLocks noChangeArrowheads="1"/>
              </p:cNvSpPr>
              <p:nvPr/>
            </p:nvSpPr>
            <p:spPr bwMode="auto">
              <a:xfrm>
                <a:off x="3744" y="1440"/>
                <a:ext cx="1584" cy="624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None/>
                </a:pPr>
                <a:endParaRPr lang="pl-PL" altLang="pl-PL" sz="200" dirty="0">
                  <a:solidFill>
                    <a:srgbClr val="003366"/>
                  </a:solidFill>
                  <a:latin typeface="Arial Black" panose="020B0A04020102020204" pitchFamily="34" charset="0"/>
                </a:endParaRPr>
              </a:p>
              <a:p>
                <a:pPr eaLnBrk="1" hangingPunct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None/>
                </a:pPr>
                <a:r>
                  <a:rPr lang="pl-PL" altLang="pl-PL" sz="1200" dirty="0" smtClean="0">
                    <a:solidFill>
                      <a:srgbClr val="003366"/>
                    </a:solidFill>
                    <a:latin typeface="Arial Black" panose="020B0A04020102020204" pitchFamily="34" charset="0"/>
                  </a:rPr>
                  <a:t>3</a:t>
                </a:r>
              </a:p>
              <a:p>
                <a:pPr algn="ctr" eaLnBrk="1" hangingPunct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None/>
                </a:pPr>
                <a:r>
                  <a:rPr lang="pl-PL" altLang="pl-PL" sz="1200" dirty="0" smtClean="0">
                    <a:solidFill>
                      <a:srgbClr val="003366"/>
                    </a:solidFill>
                    <a:latin typeface="Arial Black" panose="020B0A04020102020204" pitchFamily="34" charset="0"/>
                  </a:rPr>
                  <a:t>WERYFIKACJA </a:t>
                </a:r>
                <a:r>
                  <a:rPr lang="pl-PL" altLang="pl-PL" sz="1200" dirty="0">
                    <a:solidFill>
                      <a:srgbClr val="003366"/>
                    </a:solidFill>
                    <a:latin typeface="Arial Black" panose="020B0A04020102020204" pitchFamily="34" charset="0"/>
                  </a:rPr>
                  <a:t>MERYTORYCZNA WNIOSKU </a:t>
                </a:r>
                <a:endParaRPr lang="pl-PL" altLang="pl-PL" sz="1200" dirty="0" smtClean="0">
                  <a:solidFill>
                    <a:srgbClr val="003366"/>
                  </a:solidFill>
                  <a:latin typeface="Arial Black" panose="020B0A04020102020204" pitchFamily="34" charset="0"/>
                </a:endParaRPr>
              </a:p>
              <a:p>
                <a:pPr algn="ctr" eaLnBrk="1" hangingPunct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None/>
                </a:pPr>
                <a:r>
                  <a:rPr lang="pl-PL" altLang="pl-PL" sz="1200" dirty="0">
                    <a:solidFill>
                      <a:srgbClr val="003366"/>
                    </a:solidFill>
                    <a:latin typeface="Arial Black" panose="020B0A04020102020204" pitchFamily="34" charset="0"/>
                  </a:rPr>
                  <a:t> </a:t>
                </a:r>
                <a:r>
                  <a:rPr lang="pl-PL" altLang="pl-PL" sz="1200" dirty="0" smtClean="0">
                    <a:solidFill>
                      <a:srgbClr val="003366"/>
                    </a:solidFill>
                    <a:latin typeface="Arial Black" panose="020B0A04020102020204" pitchFamily="34" charset="0"/>
                  </a:rPr>
                  <a:t>     (</a:t>
                </a:r>
                <a:r>
                  <a:rPr lang="pl-PL" altLang="pl-PL" sz="1200" dirty="0">
                    <a:solidFill>
                      <a:srgbClr val="003366"/>
                    </a:solidFill>
                    <a:latin typeface="Arial Black" panose="020B0A04020102020204" pitchFamily="34" charset="0"/>
                  </a:rPr>
                  <a:t>z wyłączeniem Modułu II)</a:t>
                </a:r>
              </a:p>
              <a:p>
                <a:pPr eaLnBrk="1" hangingPunct="1">
                  <a:spcBef>
                    <a:spcPts val="6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None/>
                </a:pPr>
                <a:r>
                  <a:rPr lang="pl-PL" altLang="pl-PL" sz="1200" dirty="0" smtClean="0">
                    <a:solidFill>
                      <a:srgbClr val="003366"/>
                    </a:solidFill>
                    <a:latin typeface="Arial Black" panose="020B0A04020102020204" pitchFamily="34" charset="0"/>
                  </a:rPr>
                  <a:t>6</a:t>
                </a:r>
                <a:endParaRPr lang="pl-PL" altLang="pl-PL" sz="1200" dirty="0">
                  <a:solidFill>
                    <a:srgbClr val="003366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32" name="Rectangle 4"/>
              <p:cNvSpPr>
                <a:spLocks noChangeArrowheads="1"/>
              </p:cNvSpPr>
              <p:nvPr/>
            </p:nvSpPr>
            <p:spPr bwMode="auto">
              <a:xfrm>
                <a:off x="2160" y="1440"/>
                <a:ext cx="1584" cy="624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None/>
                </a:pPr>
                <a:r>
                  <a:rPr lang="pl-PL" altLang="pl-PL" sz="1200" dirty="0" smtClean="0">
                    <a:solidFill>
                      <a:srgbClr val="003366"/>
                    </a:solidFill>
                    <a:latin typeface="Arial Black" panose="020B0A04020102020204" pitchFamily="34" charset="0"/>
                  </a:rPr>
                  <a:t>2</a:t>
                </a:r>
                <a:endParaRPr lang="pl-PL" altLang="pl-PL" sz="1200" dirty="0">
                  <a:solidFill>
                    <a:srgbClr val="003366"/>
                  </a:solidFill>
                  <a:latin typeface="Arial Black" panose="020B0A04020102020204" pitchFamily="34" charset="0"/>
                </a:endParaRPr>
              </a:p>
              <a:p>
                <a:pPr algn="ctr" eaLnBrk="1" hangingPunct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None/>
                </a:pPr>
                <a:r>
                  <a:rPr lang="pl-PL" altLang="pl-PL" sz="1200" dirty="0" smtClean="0">
                    <a:solidFill>
                      <a:srgbClr val="003366"/>
                    </a:solidFill>
                    <a:latin typeface="Arial Black" panose="020B0A04020102020204" pitchFamily="34" charset="0"/>
                  </a:rPr>
                  <a:t>WERYFIKACJA </a:t>
                </a:r>
                <a:r>
                  <a:rPr lang="pl-PL" altLang="pl-PL" sz="1200" dirty="0">
                    <a:solidFill>
                      <a:srgbClr val="003366"/>
                    </a:solidFill>
                    <a:latin typeface="Arial Black" panose="020B0A04020102020204" pitchFamily="34" charset="0"/>
                  </a:rPr>
                  <a:t>FORMALNA WNIOSKU</a:t>
                </a:r>
              </a:p>
              <a:p>
                <a:pPr algn="ctr" eaLnBrk="1" hangingPunct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None/>
                </a:pPr>
                <a:endParaRPr lang="pl-PL" altLang="pl-PL" sz="1200" dirty="0">
                  <a:solidFill>
                    <a:srgbClr val="003366"/>
                  </a:solidFill>
                  <a:latin typeface="Arial Black" panose="020B0A04020102020204" pitchFamily="34" charset="0"/>
                </a:endParaRPr>
              </a:p>
              <a:p>
                <a:pPr algn="ctr" eaLnBrk="1" hangingPunct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None/>
                </a:pPr>
                <a:endParaRPr lang="pl-PL" altLang="pl-PL" sz="1200" dirty="0">
                  <a:solidFill>
                    <a:srgbClr val="003366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33" name="Rectangle 3"/>
              <p:cNvSpPr>
                <a:spLocks noChangeArrowheads="1"/>
              </p:cNvSpPr>
              <p:nvPr/>
            </p:nvSpPr>
            <p:spPr bwMode="auto">
              <a:xfrm>
                <a:off x="432" y="1440"/>
                <a:ext cx="1728" cy="624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None/>
                </a:pPr>
                <a:r>
                  <a:rPr lang="pl-PL" altLang="pl-PL" sz="1200" dirty="0">
                    <a:latin typeface="Arial Black" panose="020B0A04020102020204" pitchFamily="34" charset="0"/>
                  </a:rPr>
                  <a:t>1</a:t>
                </a:r>
              </a:p>
              <a:p>
                <a:pPr algn="ctr" eaLnBrk="1" hangingPunct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None/>
                </a:pPr>
                <a:r>
                  <a:rPr lang="pl-PL" altLang="pl-PL" sz="1200" dirty="0">
                    <a:solidFill>
                      <a:srgbClr val="003366"/>
                    </a:solidFill>
                    <a:latin typeface="Arial Black" panose="020B0A04020102020204" pitchFamily="34" charset="0"/>
                  </a:rPr>
                  <a:t>ZŁOŻENIE WNIOSKU </a:t>
                </a:r>
                <a:br>
                  <a:rPr lang="pl-PL" altLang="pl-PL" sz="1200" dirty="0">
                    <a:solidFill>
                      <a:srgbClr val="003366"/>
                    </a:solidFill>
                    <a:latin typeface="Arial Black" panose="020B0A04020102020204" pitchFamily="34" charset="0"/>
                  </a:rPr>
                </a:br>
                <a:r>
                  <a:rPr lang="pl-PL" altLang="pl-PL" sz="1200" dirty="0">
                    <a:solidFill>
                      <a:srgbClr val="003366"/>
                    </a:solidFill>
                    <a:latin typeface="Arial Black" panose="020B0A04020102020204" pitchFamily="34" charset="0"/>
                  </a:rPr>
                  <a:t>O DOFINANSOWANIE</a:t>
                </a:r>
              </a:p>
              <a:p>
                <a:pPr algn="ctr" eaLnBrk="1" hangingPunct="1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None/>
                </a:pPr>
                <a:endParaRPr lang="pl-PL" altLang="pl-PL" sz="1200" dirty="0">
                  <a:solidFill>
                    <a:srgbClr val="003366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16" name="AutoShape 171"/>
            <p:cNvSpPr>
              <a:spLocks noChangeArrowheads="1"/>
            </p:cNvSpPr>
            <p:nvPr/>
          </p:nvSpPr>
          <p:spPr bwMode="auto">
            <a:xfrm>
              <a:off x="1968" y="2880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l-PL" altLang="pl-PL"/>
            </a:p>
          </p:txBody>
        </p:sp>
        <p:sp>
          <p:nvSpPr>
            <p:cNvPr id="17" name="AutoShape 177"/>
            <p:cNvSpPr>
              <a:spLocks noChangeArrowheads="1"/>
            </p:cNvSpPr>
            <p:nvPr/>
          </p:nvSpPr>
          <p:spPr bwMode="auto">
            <a:xfrm>
              <a:off x="3648" y="2880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l-PL" altLang="pl-PL"/>
            </a:p>
          </p:txBody>
        </p:sp>
        <p:sp>
          <p:nvSpPr>
            <p:cNvPr id="18" name="AutoShape 178"/>
            <p:cNvSpPr>
              <a:spLocks noChangeArrowheads="1"/>
            </p:cNvSpPr>
            <p:nvPr/>
          </p:nvSpPr>
          <p:spPr bwMode="auto">
            <a:xfrm>
              <a:off x="1968" y="2400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l-PL" altLang="pl-PL"/>
            </a:p>
          </p:txBody>
        </p:sp>
        <p:sp>
          <p:nvSpPr>
            <p:cNvPr id="19" name="AutoShape 179"/>
            <p:cNvSpPr>
              <a:spLocks noChangeArrowheads="1"/>
            </p:cNvSpPr>
            <p:nvPr/>
          </p:nvSpPr>
          <p:spPr bwMode="auto">
            <a:xfrm>
              <a:off x="1968" y="1872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l-PL" altLang="pl-PL"/>
            </a:p>
          </p:txBody>
        </p:sp>
        <p:sp>
          <p:nvSpPr>
            <p:cNvPr id="20" name="AutoShape 180"/>
            <p:cNvSpPr>
              <a:spLocks noChangeArrowheads="1"/>
            </p:cNvSpPr>
            <p:nvPr/>
          </p:nvSpPr>
          <p:spPr bwMode="auto">
            <a:xfrm>
              <a:off x="3648" y="1872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l-PL" altLang="pl-PL"/>
            </a:p>
          </p:txBody>
        </p:sp>
        <p:sp>
          <p:nvSpPr>
            <p:cNvPr id="21" name="AutoShape 182"/>
            <p:cNvSpPr>
              <a:spLocks noChangeArrowheads="1"/>
            </p:cNvSpPr>
            <p:nvPr/>
          </p:nvSpPr>
          <p:spPr bwMode="auto">
            <a:xfrm>
              <a:off x="3648" y="2400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l-PL" altLang="pl-PL"/>
            </a:p>
          </p:txBody>
        </p:sp>
        <p:sp>
          <p:nvSpPr>
            <p:cNvPr id="22" name="AutoShape 183"/>
            <p:cNvSpPr>
              <a:spLocks noChangeArrowheads="1"/>
            </p:cNvSpPr>
            <p:nvPr/>
          </p:nvSpPr>
          <p:spPr bwMode="auto">
            <a:xfrm>
              <a:off x="3648" y="3648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l-PL" altLang="pl-PL"/>
            </a:p>
          </p:txBody>
        </p:sp>
        <p:sp>
          <p:nvSpPr>
            <p:cNvPr id="23" name="AutoShape 184"/>
            <p:cNvSpPr>
              <a:spLocks noChangeArrowheads="1"/>
            </p:cNvSpPr>
            <p:nvPr/>
          </p:nvSpPr>
          <p:spPr bwMode="auto">
            <a:xfrm flipH="1">
              <a:off x="1920" y="3648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l-PL" altLang="pl-PL"/>
            </a:p>
          </p:txBody>
        </p:sp>
      </p:grpSp>
    </p:spTree>
    <p:extLst>
      <p:ext uri="{BB962C8B-B14F-4D97-AF65-F5344CB8AC3E}">
        <p14:creationId xmlns:p14="http://schemas.microsoft.com/office/powerpoint/2010/main" val="163819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FINANSOWANIE i realizacja PROGRAMU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59558" y="1005390"/>
            <a:ext cx="10645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Program finansowany jest ze środków Państwowego Funduszu Rehabilitacji Osób Niepełnosprawnych</a:t>
            </a:r>
            <a:endParaRPr lang="pl-PL" sz="28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129794"/>
              </p:ext>
            </p:extLst>
          </p:nvPr>
        </p:nvGraphicFramePr>
        <p:xfrm>
          <a:off x="193962" y="2333260"/>
          <a:ext cx="11139056" cy="1752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92382"/>
                <a:gridCol w="1392382"/>
                <a:gridCol w="1392382"/>
                <a:gridCol w="1392382"/>
                <a:gridCol w="1392382"/>
                <a:gridCol w="1392382"/>
                <a:gridCol w="1392382"/>
                <a:gridCol w="1392382"/>
              </a:tblGrid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pl-PL" sz="1800" b="0" dirty="0" smtClean="0">
                          <a:solidFill>
                            <a:schemeClr val="tx1"/>
                          </a:solidFill>
                        </a:rPr>
                        <a:t>Środki przekazane przez PFRON</a:t>
                      </a:r>
                      <a:r>
                        <a:rPr lang="pl-PL" sz="1800" b="0" baseline="0" dirty="0" smtClean="0">
                          <a:solidFill>
                            <a:schemeClr val="tx1"/>
                          </a:solidFill>
                        </a:rPr>
                        <a:t> i wykorzystane na realizację programu</a:t>
                      </a:r>
                      <a:endParaRPr lang="pl-PL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b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pl-PL" sz="1600" dirty="0" smtClean="0"/>
                        <a:t>2012 r.</a:t>
                      </a:r>
                      <a:endParaRPr lang="pl-P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600" dirty="0" smtClean="0"/>
                        <a:t>2013 r.</a:t>
                      </a:r>
                      <a:endParaRPr lang="pl-P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600" dirty="0" smtClean="0"/>
                        <a:t>2014 r.</a:t>
                      </a:r>
                      <a:endParaRPr lang="pl-P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600" dirty="0" smtClean="0"/>
                        <a:t>Razem</a:t>
                      </a:r>
                      <a:endParaRPr lang="pl-P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otrzymane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wykorzystane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otrzymane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wykorzystane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otrzymane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wykorzystane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otrzymane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wykorzystane</a:t>
                      </a:r>
                      <a:endParaRPr lang="pl-PL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108.103,00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42.817,50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142.937,10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136.804,83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180.808,13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179.055,59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431.848,23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358.677,92</a:t>
                      </a:r>
                      <a:endParaRPr lang="pl-PL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494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FINANSOWANIE i realizacja PROGRAMU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76017" y="1073418"/>
            <a:ext cx="106179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Corocznie przeprowadzane są kontrole w zakresie wykorzystania dofinansowania przez beneficjentów oraz ewaluacja programu.</a:t>
            </a:r>
            <a:endParaRPr lang="pl-PL" sz="28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096721"/>
              </p:ext>
            </p:extLst>
          </p:nvPr>
        </p:nvGraphicFramePr>
        <p:xfrm>
          <a:off x="193962" y="2333260"/>
          <a:ext cx="11139056" cy="1844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46911"/>
                <a:gridCol w="1537853"/>
                <a:gridCol w="1260765"/>
                <a:gridCol w="1523999"/>
                <a:gridCol w="1191492"/>
                <a:gridCol w="1593272"/>
                <a:gridCol w="1260764"/>
                <a:gridCol w="1524000"/>
              </a:tblGrid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pl-PL" sz="1800" b="0" dirty="0" smtClean="0">
                          <a:solidFill>
                            <a:schemeClr val="tx1"/>
                          </a:solidFill>
                        </a:rPr>
                        <a:t>Przeprowadzone kontrole</a:t>
                      </a:r>
                      <a:endParaRPr lang="pl-PL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b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pl-PL" sz="1600" dirty="0" smtClean="0"/>
                        <a:t>W 2013 r. za 2012</a:t>
                      </a:r>
                      <a:r>
                        <a:rPr lang="pl-PL" sz="1600" baseline="0" dirty="0" smtClean="0"/>
                        <a:t> r.</a:t>
                      </a:r>
                      <a:endParaRPr lang="pl-P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600" dirty="0" smtClean="0"/>
                        <a:t>W 2014 r. za 2013 r.</a:t>
                      </a:r>
                      <a:endParaRPr lang="pl-P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600" dirty="0" smtClean="0"/>
                        <a:t>W 2015 r. za 2014 r.</a:t>
                      </a:r>
                      <a:endParaRPr lang="pl-P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600" dirty="0" smtClean="0"/>
                        <a:t>Razem</a:t>
                      </a:r>
                      <a:endParaRPr lang="pl-P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Liczba zawartych umów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Liczba skontrolowanych umów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Liczba zawartych umów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Liczba skontrolowanych umów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Liczba zawartych umów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Liczba skontrolowanych umów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Liczba zawartych umów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Liczba skontrolowanych umów</a:t>
                      </a:r>
                      <a:endParaRPr lang="pl-PL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11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8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50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25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63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13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124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46</a:t>
                      </a:r>
                      <a:endParaRPr lang="pl-PL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26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57745" y="2105891"/>
            <a:ext cx="892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/>
              <a:t>Dziękuję za uwagę</a:t>
            </a:r>
            <a:endParaRPr lang="pl-PL" sz="7200" dirty="0"/>
          </a:p>
        </p:txBody>
      </p:sp>
    </p:spTree>
    <p:extLst>
      <p:ext uri="{BB962C8B-B14F-4D97-AF65-F5344CB8AC3E}">
        <p14:creationId xmlns:p14="http://schemas.microsoft.com/office/powerpoint/2010/main" val="2984711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aktywny samorząd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45910" y="1951630"/>
            <a:ext cx="10931857" cy="3562066"/>
          </a:xfrm>
        </p:spPr>
        <p:txBody>
          <a:bodyPr anchor="t">
            <a:normAutofit lnSpcReduction="10000"/>
          </a:bodyPr>
          <a:lstStyle/>
          <a:p>
            <a:r>
              <a:rPr lang="pl-PL" dirty="0" smtClean="0"/>
              <a:t>Ważny krok w kierunku wydajniejszego modelu polityki społecznej wobec </a:t>
            </a:r>
            <a:br>
              <a:rPr lang="pl-PL" dirty="0" smtClean="0"/>
            </a:br>
            <a:r>
              <a:rPr lang="pl-PL" dirty="0" smtClean="0"/>
              <a:t>osób niepełnosprawnych</a:t>
            </a:r>
          </a:p>
          <a:p>
            <a:r>
              <a:rPr lang="pl-PL" dirty="0" smtClean="0"/>
              <a:t>Działania przewidziane w programie uzupełniają plany ujęte w powiatowej strategii rozwiązywania problemów społecznych powiatu sępoleńskiego na lata 2014-2021 </a:t>
            </a:r>
            <a:br>
              <a:rPr lang="pl-PL" dirty="0" smtClean="0"/>
            </a:br>
            <a:r>
              <a:rPr lang="pl-PL" dirty="0" smtClean="0"/>
              <a:t>oraz w powiatowym programie działania na rzecz osób niepełnosprawnych  w powiecie sępoleńskim na lata 2016-2021</a:t>
            </a:r>
          </a:p>
          <a:p>
            <a:r>
              <a:rPr lang="pl-PL" dirty="0" smtClean="0"/>
              <a:t>Aktywniejsze włączenie się w działania na rzecz inkluzji społecznej osób niepełnosprawnych </a:t>
            </a:r>
          </a:p>
          <a:p>
            <a:r>
              <a:rPr lang="pl-PL" dirty="0" smtClean="0"/>
              <a:t>Formy wsparcia przewidziane w programie dotyczą likwidacji barier ograniczających społeczne i zawodowe funkcjonowanie osób niepełnosprawnych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648" y="232012"/>
            <a:ext cx="1992573" cy="250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5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8129" y="0"/>
            <a:ext cx="10396882" cy="1151965"/>
          </a:xfrm>
        </p:spPr>
        <p:txBody>
          <a:bodyPr/>
          <a:lstStyle/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 PROGRAMU</a:t>
            </a:r>
            <a:endParaRPr lang="pl-PL" dirty="0"/>
          </a:p>
        </p:txBody>
      </p:sp>
      <p:sp>
        <p:nvSpPr>
          <p:cNvPr id="5" name="Strzałka w prawo 4"/>
          <p:cNvSpPr/>
          <p:nvPr/>
        </p:nvSpPr>
        <p:spPr>
          <a:xfrm>
            <a:off x="272954" y="1009934"/>
            <a:ext cx="1937983" cy="1433016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CEL GŁÓWNY 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" name="Strzałka w prawo 5"/>
          <p:cNvSpPr/>
          <p:nvPr/>
        </p:nvSpPr>
        <p:spPr>
          <a:xfrm>
            <a:off x="220639" y="3318681"/>
            <a:ext cx="1990298" cy="143074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CELE SZCZEGÓŁOWE 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292823" y="1378425"/>
            <a:ext cx="9266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Wyeliminowanie lub zmniejszenie barier ograniczających uczestnictwo osób niepełnosprawnych w życiu społecznym, zawodowym i dostępie do edukacji. 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320121" y="2715905"/>
            <a:ext cx="90211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Przygotowanie  beneficjentów programu z zaburzeniami ruchu i percepcji wzrokowej do pełnienia różnych ról społecznych poprzez umożliwienie im włączenia się do tworzącego się społeczeństwa informacyjnego.</a:t>
            </a:r>
          </a:p>
          <a:p>
            <a:endParaRPr lang="pl-PL" sz="1600" dirty="0" smtClean="0"/>
          </a:p>
          <a:p>
            <a:r>
              <a:rPr lang="pl-PL" sz="1600" dirty="0" smtClean="0"/>
              <a:t>Przygotowanie beneficjentów programu do aktywizacji społecznej, zawodowej lub wsparcie w utrzymaniu zatrudnienia poprzez likwidację lub ograniczenie barier w poruszaniu się oraz barier transportowych.</a:t>
            </a:r>
          </a:p>
          <a:p>
            <a:endParaRPr lang="pl-PL" sz="1600" dirty="0" smtClean="0"/>
          </a:p>
          <a:p>
            <a:r>
              <a:rPr lang="pl-PL" sz="1600" dirty="0" smtClean="0"/>
              <a:t>Umożliwienie beneficjentom programu aktywizacji zawodowej poprzez zastosowanie elementów wspierających ich zatrudnienie.</a:t>
            </a:r>
          </a:p>
          <a:p>
            <a:endParaRPr lang="pl-PL" sz="1600" dirty="0" smtClean="0"/>
          </a:p>
          <a:p>
            <a:r>
              <a:rPr lang="pl-PL" sz="1600" dirty="0" smtClean="0"/>
              <a:t>Poprawa szans beneficjentów programu na rywalizację o zatrudnienie na otwartym rynku pracy poprzez podwyższenie kwalifikacji.</a:t>
            </a:r>
          </a:p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6629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4481" y="0"/>
            <a:ext cx="10396882" cy="982639"/>
          </a:xfrm>
        </p:spPr>
        <p:txBody>
          <a:bodyPr/>
          <a:lstStyle/>
          <a:p>
            <a:r>
              <a:rPr lang="pl-PL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OBSZARY WSPARCIA </a:t>
            </a:r>
            <a:r>
              <a:rPr lang="pl-PL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Moduł i</a:t>
            </a:r>
            <a:endParaRPr lang="pl-PL" dirty="0"/>
          </a:p>
        </p:txBody>
      </p:sp>
      <p:sp>
        <p:nvSpPr>
          <p:cNvPr id="8" name="Prostokąt zaokrąglony 7"/>
          <p:cNvSpPr/>
          <p:nvPr/>
        </p:nvSpPr>
        <p:spPr>
          <a:xfrm>
            <a:off x="4626590" y="887105"/>
            <a:ext cx="2866029" cy="111911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altLang="pl-PL" sz="28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Obszar A</a:t>
            </a:r>
          </a:p>
          <a:p>
            <a:pPr lvl="0" algn="ctr"/>
            <a:r>
              <a:rPr lang="pl-PL" altLang="pl-PL" sz="1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likwidacja </a:t>
            </a:r>
            <a:r>
              <a:rPr lang="pl-PL" altLang="pl-PL" sz="1600" dirty="0">
                <a:solidFill>
                  <a:prstClr val="black"/>
                </a:solidFill>
                <a:latin typeface="Arial Black" panose="020B0A04020102020204" pitchFamily="34" charset="0"/>
              </a:rPr>
              <a:t>bariery transportowej</a:t>
            </a:r>
            <a:endParaRPr lang="pl-PL" sz="1600" dirty="0">
              <a:solidFill>
                <a:prstClr val="black"/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1269242" y="1815152"/>
            <a:ext cx="2906974" cy="137842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tx1"/>
                </a:solidFill>
              </a:rPr>
              <a:t>Zadanie 1 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pomoc </a:t>
            </a:r>
            <a:r>
              <a:rPr lang="pl-PL" dirty="0">
                <a:solidFill>
                  <a:schemeClr val="tx1"/>
                </a:solidFill>
              </a:rPr>
              <a:t>w zakupie i montażu oprzyrządowania 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do posiadanego samochodu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7792872" y="1746914"/>
            <a:ext cx="2852382" cy="1323833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tx1"/>
                </a:solidFill>
              </a:rPr>
              <a:t>Zadanie </a:t>
            </a:r>
            <a:r>
              <a:rPr lang="pl-PL" sz="2400" dirty="0" smtClean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pomoc </a:t>
            </a:r>
            <a:r>
              <a:rPr lang="pl-PL" dirty="0">
                <a:solidFill>
                  <a:schemeClr val="tx1"/>
                </a:solidFill>
              </a:rPr>
              <a:t>w uzyskaniu prawa jazdy kategorii B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163772" y="3480177"/>
            <a:ext cx="3370997" cy="223823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pl-PL" altLang="pl-PL" sz="12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Osoba niepełnosprawna:</a:t>
            </a:r>
          </a:p>
          <a:p>
            <a:pPr marL="171450" lvl="0" indent="-1714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pl-PL" altLang="pl-PL" sz="12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posiadająca znaczny lub umiarkowany stopień niepełnosprawności lub orzeczenie </a:t>
            </a:r>
            <a:br>
              <a:rPr lang="pl-PL" altLang="pl-PL" sz="12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pl-PL" altLang="pl-PL" sz="1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o </a:t>
            </a:r>
            <a:r>
              <a:rPr lang="pl-PL" altLang="pl-PL" sz="12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niepełnosprawności,</a:t>
            </a:r>
          </a:p>
          <a:p>
            <a:pPr marL="171450" lvl="0" indent="-1714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pl-PL" altLang="pl-PL" sz="12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będąca w wieku do lat 18 lub </a:t>
            </a:r>
            <a:r>
              <a:rPr lang="pl-PL" altLang="pl-PL" sz="1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pl-PL" altLang="pl-PL" sz="1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pl-PL" altLang="pl-PL" sz="1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w </a:t>
            </a:r>
            <a:r>
              <a:rPr lang="pl-PL" altLang="pl-PL" sz="12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wieku aktywności zawodowej lub zatrudniona,</a:t>
            </a:r>
          </a:p>
          <a:p>
            <a:pPr marL="171450" lvl="0" indent="-1714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pl-PL" altLang="pl-PL" sz="12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mająca dysfunkcję narządu ruchu</a:t>
            </a:r>
            <a:r>
              <a:rPr lang="pl-PL" altLang="pl-PL" sz="1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</a:t>
            </a:r>
            <a:endParaRPr lang="pl-PL" altLang="pl-PL" sz="1200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6537278" y="3425588"/>
            <a:ext cx="2647666" cy="236106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pl-PL" altLang="pl-PL" sz="12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Osoba niepełnosprawna:</a:t>
            </a:r>
          </a:p>
          <a:p>
            <a:pPr marL="171450" lvl="0" indent="-1714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pl-PL" altLang="pl-PL" sz="12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posiadająca znaczny lub umiarkowany stopień niepełnosprawności,</a:t>
            </a:r>
          </a:p>
          <a:p>
            <a:pPr marL="171450" lvl="0" indent="-1714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pl-PL" altLang="pl-PL" sz="12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będąca w wieku aktywności zawodowej,</a:t>
            </a:r>
          </a:p>
          <a:p>
            <a:pPr marL="171450" lvl="0" indent="-1714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pl-PL" altLang="pl-PL" sz="12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mająca dysfunkcję narządu ruchu</a:t>
            </a:r>
          </a:p>
          <a:p>
            <a:pPr marL="171450" lvl="0" indent="-1714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pl-PL" altLang="pl-PL" sz="1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NIE MA przeciwwskazań </a:t>
            </a:r>
            <a:r>
              <a:rPr lang="pl-PL" altLang="pl-PL" sz="12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zdrowotnych do kierowania </a:t>
            </a:r>
            <a:r>
              <a:rPr lang="pl-PL" altLang="pl-PL" sz="1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pojazdami</a:t>
            </a:r>
            <a:endParaRPr lang="pl-PL" altLang="pl-PL" sz="1200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3821373" y="3480179"/>
            <a:ext cx="2197290" cy="105087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5.000,00 zł</a:t>
            </a:r>
          </a:p>
        </p:txBody>
      </p:sp>
      <p:sp>
        <p:nvSpPr>
          <p:cNvPr id="14" name="Prostokąt zaokrąglony 13"/>
          <p:cNvSpPr/>
          <p:nvPr/>
        </p:nvSpPr>
        <p:spPr>
          <a:xfrm>
            <a:off x="9580728" y="3425588"/>
            <a:ext cx="1897039" cy="121465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kurs/egzaminy – 1.500,00 </a:t>
            </a:r>
            <a:r>
              <a:rPr lang="pl-PL" dirty="0" smtClean="0">
                <a:solidFill>
                  <a:schemeClr val="tx1"/>
                </a:solidFill>
              </a:rPr>
              <a:t>zł</a:t>
            </a:r>
            <a:endParaRPr lang="pl-PL" dirty="0">
              <a:solidFill>
                <a:schemeClr val="tx1"/>
              </a:solidFill>
            </a:endParaRP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pozostałe </a:t>
            </a:r>
            <a:r>
              <a:rPr lang="pl-PL" dirty="0">
                <a:solidFill>
                  <a:schemeClr val="tx1"/>
                </a:solidFill>
              </a:rPr>
              <a:t>koszty – 600,00 zł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3739487" y="4763068"/>
            <a:ext cx="2265529" cy="1064526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15% ceny brutto zakupu/usługi</a:t>
            </a:r>
          </a:p>
        </p:txBody>
      </p:sp>
      <p:sp>
        <p:nvSpPr>
          <p:cNvPr id="16" name="Prostokąt zaokrąglony 15"/>
          <p:cNvSpPr/>
          <p:nvPr/>
        </p:nvSpPr>
        <p:spPr>
          <a:xfrm>
            <a:off x="9512493" y="4831307"/>
            <a:ext cx="2047162" cy="103723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25% ceny brutto zakupu/usługi</a:t>
            </a:r>
          </a:p>
        </p:txBody>
      </p:sp>
      <p:cxnSp>
        <p:nvCxnSpPr>
          <p:cNvPr id="18" name="Łącznik prosty ze strzałką 17"/>
          <p:cNvCxnSpPr>
            <a:stCxn id="8" idx="1"/>
          </p:cNvCxnSpPr>
          <p:nvPr/>
        </p:nvCxnSpPr>
        <p:spPr>
          <a:xfrm flipH="1">
            <a:off x="4189863" y="1446663"/>
            <a:ext cx="436727" cy="504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>
            <a:stCxn id="8" idx="3"/>
          </p:cNvCxnSpPr>
          <p:nvPr/>
        </p:nvCxnSpPr>
        <p:spPr>
          <a:xfrm>
            <a:off x="7492619" y="1446663"/>
            <a:ext cx="327548" cy="395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>
            <a:stCxn id="9" idx="2"/>
          </p:cNvCxnSpPr>
          <p:nvPr/>
        </p:nvCxnSpPr>
        <p:spPr>
          <a:xfrm flipH="1">
            <a:off x="2606722" y="3193576"/>
            <a:ext cx="116007" cy="286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>
            <a:endCxn id="13" idx="1"/>
          </p:cNvCxnSpPr>
          <p:nvPr/>
        </p:nvCxnSpPr>
        <p:spPr>
          <a:xfrm>
            <a:off x="3562066" y="3930555"/>
            <a:ext cx="259307" cy="75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>
            <a:endCxn id="15" idx="1"/>
          </p:cNvCxnSpPr>
          <p:nvPr/>
        </p:nvCxnSpPr>
        <p:spPr>
          <a:xfrm>
            <a:off x="3534770" y="5022376"/>
            <a:ext cx="204717" cy="272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 flipH="1">
            <a:off x="8830101" y="3070746"/>
            <a:ext cx="177421" cy="341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/>
          <p:nvPr/>
        </p:nvCxnSpPr>
        <p:spPr>
          <a:xfrm flipV="1">
            <a:off x="9212239" y="3875964"/>
            <a:ext cx="382137" cy="27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/>
          <p:nvPr/>
        </p:nvCxnSpPr>
        <p:spPr>
          <a:xfrm>
            <a:off x="9225887" y="5063319"/>
            <a:ext cx="327546" cy="177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2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801833"/>
              </p:ext>
            </p:extLst>
          </p:nvPr>
        </p:nvGraphicFramePr>
        <p:xfrm>
          <a:off x="540122" y="707886"/>
          <a:ext cx="10836320" cy="27228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354540"/>
                <a:gridCol w="1354540"/>
                <a:gridCol w="1354540"/>
                <a:gridCol w="1354540"/>
                <a:gridCol w="1354540"/>
                <a:gridCol w="1354540"/>
                <a:gridCol w="1354540"/>
                <a:gridCol w="1354540"/>
              </a:tblGrid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pl-PL" sz="1800" b="0" dirty="0" smtClean="0">
                          <a:solidFill>
                            <a:schemeClr val="tx1"/>
                          </a:solidFill>
                        </a:rPr>
                        <a:t>Zadanie 1 – pomoc w zakupie i montażu oprzyrządowania do posiadanego samochodu</a:t>
                      </a:r>
                      <a:endParaRPr lang="pl-PL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pl-PL" sz="1200" dirty="0" smtClean="0"/>
                        <a:t>Rok realizacji</a:t>
                      </a:r>
                      <a:endParaRPr lang="pl-PL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pl-PL" sz="1200" dirty="0" smtClean="0"/>
                        <a:t>Liczba wniosków</a:t>
                      </a:r>
                      <a:endParaRPr lang="pl-PL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200" dirty="0" smtClean="0"/>
                        <a:t>Kwota</a:t>
                      </a:r>
                      <a:endParaRPr lang="pl-PL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200" dirty="0" smtClean="0"/>
                        <a:t>Liczba osób</a:t>
                      </a:r>
                      <a:endParaRPr lang="pl-PL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złożonych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rozpatrzonych pozytywnie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rozpatrzonych negatywnie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wnioskowana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wypłacona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powyżej </a:t>
                      </a:r>
                    </a:p>
                    <a:p>
                      <a:r>
                        <a:rPr lang="pl-PL" sz="1200" dirty="0" smtClean="0"/>
                        <a:t>16-tego</a:t>
                      </a:r>
                      <a:r>
                        <a:rPr lang="pl-PL" sz="1200" baseline="0" dirty="0" smtClean="0"/>
                        <a:t> r. ż.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poniżej </a:t>
                      </a:r>
                    </a:p>
                    <a:p>
                      <a:r>
                        <a:rPr lang="pl-PL" sz="1200" dirty="0" smtClean="0"/>
                        <a:t>16-tego r. ż.</a:t>
                      </a:r>
                      <a:endParaRPr lang="pl-PL" sz="1200" dirty="0"/>
                    </a:p>
                  </a:txBody>
                  <a:tcPr/>
                </a:tc>
              </a:tr>
              <a:tr h="2451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smtClean="0"/>
                        <a:t>2012</a:t>
                      </a:r>
                      <a:endParaRPr lang="pl-PL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0,00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0,00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-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-</a:t>
                      </a:r>
                      <a:endParaRPr lang="pl-PL" sz="1400" dirty="0"/>
                    </a:p>
                  </a:txBody>
                  <a:tcPr/>
                </a:tc>
              </a:tr>
              <a:tr h="2728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11.763,00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4.600,00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/>
                </a:tc>
              </a:tr>
              <a:tr h="2590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4.343,00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3.674,00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</a:tr>
              <a:tr h="2728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2015</a:t>
                      </a: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Zadanie nie realizowane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</a:tr>
              <a:tr h="2728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Razem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16.106,00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8.274,00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1223129" y="0"/>
            <a:ext cx="10467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Realizacja „obszaru a” w latach 2012-2015</a:t>
            </a:r>
            <a:endParaRPr lang="pl-PL" sz="40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103351"/>
              </p:ext>
            </p:extLst>
          </p:nvPr>
        </p:nvGraphicFramePr>
        <p:xfrm>
          <a:off x="540122" y="3508433"/>
          <a:ext cx="10836320" cy="27228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354540"/>
                <a:gridCol w="1354540"/>
                <a:gridCol w="1354540"/>
                <a:gridCol w="1354540"/>
                <a:gridCol w="1354540"/>
                <a:gridCol w="1354540"/>
                <a:gridCol w="1354540"/>
                <a:gridCol w="1354540"/>
              </a:tblGrid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pl-PL" sz="1800" b="0" dirty="0" smtClean="0">
                          <a:solidFill>
                            <a:schemeClr val="tx1"/>
                          </a:solidFill>
                        </a:rPr>
                        <a:t>Zadanie 2 – pomoc w uzyskaniu prawa jazdy kat. B</a:t>
                      </a:r>
                      <a:endParaRPr lang="pl-PL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pl-PL" sz="1200" dirty="0" smtClean="0"/>
                        <a:t>Rok realizacji</a:t>
                      </a:r>
                      <a:endParaRPr lang="pl-PL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pl-PL" sz="1200" dirty="0" smtClean="0"/>
                        <a:t>Liczba wniosków</a:t>
                      </a:r>
                      <a:endParaRPr lang="pl-PL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200" dirty="0" smtClean="0"/>
                        <a:t>Kwota</a:t>
                      </a:r>
                      <a:endParaRPr lang="pl-PL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200" dirty="0" smtClean="0"/>
                        <a:t>Liczba osób</a:t>
                      </a:r>
                      <a:endParaRPr lang="pl-PL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złożonych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rozpatrzonych pozytywnie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rozpatrzonych negatywnie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wnioskowana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wypłacona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powyżej </a:t>
                      </a:r>
                    </a:p>
                    <a:p>
                      <a:r>
                        <a:rPr lang="pl-PL" sz="1200" dirty="0" smtClean="0"/>
                        <a:t>16-tego</a:t>
                      </a:r>
                      <a:r>
                        <a:rPr lang="pl-PL" sz="1200" baseline="0" dirty="0" smtClean="0"/>
                        <a:t> r. ż.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poniżej </a:t>
                      </a:r>
                    </a:p>
                    <a:p>
                      <a:r>
                        <a:rPr lang="pl-PL" sz="1200" dirty="0" smtClean="0"/>
                        <a:t>16-tego r. ż.</a:t>
                      </a:r>
                      <a:endParaRPr lang="pl-PL" sz="1200" dirty="0"/>
                    </a:p>
                  </a:txBody>
                  <a:tcPr/>
                </a:tc>
              </a:tr>
              <a:tr h="2451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smtClean="0"/>
                        <a:t>2012</a:t>
                      </a:r>
                      <a:endParaRPr lang="pl-PL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0,00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0,00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-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-</a:t>
                      </a:r>
                      <a:endParaRPr lang="pl-PL" sz="1400" dirty="0"/>
                    </a:p>
                  </a:txBody>
                  <a:tcPr/>
                </a:tc>
              </a:tr>
              <a:tr h="2728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2013</a:t>
                      </a: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Brak złożonych wniosków</a:t>
                      </a:r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</a:tr>
              <a:tr h="2590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4.105,00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3.413,00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/>
                </a:tc>
              </a:tr>
              <a:tr h="2728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5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9.990,20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6.778,80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5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/>
                </a:tc>
              </a:tr>
              <a:tr h="2728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Razem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7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14.095,20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10.191,80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7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38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4481" y="0"/>
            <a:ext cx="10396882" cy="982639"/>
          </a:xfrm>
        </p:spPr>
        <p:txBody>
          <a:bodyPr/>
          <a:lstStyle/>
          <a:p>
            <a:r>
              <a:rPr lang="pl-PL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OBSZARY WSPARCIA </a:t>
            </a:r>
            <a:r>
              <a:rPr lang="pl-PL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Moduł i</a:t>
            </a:r>
            <a:endParaRPr lang="pl-PL" dirty="0"/>
          </a:p>
        </p:txBody>
      </p:sp>
      <p:sp>
        <p:nvSpPr>
          <p:cNvPr id="8" name="Prostokąt zaokrąglony 7"/>
          <p:cNvSpPr/>
          <p:nvPr/>
        </p:nvSpPr>
        <p:spPr>
          <a:xfrm>
            <a:off x="4640238" y="777923"/>
            <a:ext cx="2866029" cy="177420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altLang="pl-PL" sz="28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Obszar B</a:t>
            </a:r>
          </a:p>
          <a:p>
            <a:pPr lvl="0" algn="ctr"/>
            <a:r>
              <a:rPr lang="pl-PL" altLang="pl-PL" sz="1600" dirty="0">
                <a:solidFill>
                  <a:prstClr val="black"/>
                </a:solidFill>
                <a:latin typeface="Arial Black" panose="020B0A04020102020204" pitchFamily="34" charset="0"/>
              </a:rPr>
              <a:t>likwidacja barier </a:t>
            </a:r>
            <a:br>
              <a:rPr lang="pl-PL" altLang="pl-PL" sz="1600" dirty="0">
                <a:solidFill>
                  <a:prstClr val="black"/>
                </a:solidFill>
                <a:latin typeface="Arial Black" panose="020B0A04020102020204" pitchFamily="34" charset="0"/>
              </a:rPr>
            </a:br>
            <a:r>
              <a:rPr lang="pl-PL" altLang="pl-PL" sz="1600" dirty="0">
                <a:solidFill>
                  <a:prstClr val="black"/>
                </a:solidFill>
                <a:latin typeface="Arial Black" panose="020B0A04020102020204" pitchFamily="34" charset="0"/>
              </a:rPr>
              <a:t>w dostępie </a:t>
            </a:r>
            <a:br>
              <a:rPr lang="pl-PL" altLang="pl-PL" sz="1600" dirty="0">
                <a:solidFill>
                  <a:prstClr val="black"/>
                </a:solidFill>
                <a:latin typeface="Arial Black" panose="020B0A04020102020204" pitchFamily="34" charset="0"/>
              </a:rPr>
            </a:br>
            <a:r>
              <a:rPr lang="pl-PL" altLang="pl-PL" sz="1600" dirty="0">
                <a:solidFill>
                  <a:prstClr val="black"/>
                </a:solidFill>
                <a:latin typeface="Arial Black" panose="020B0A04020102020204" pitchFamily="34" charset="0"/>
              </a:rPr>
              <a:t>do uczestniczenia </a:t>
            </a:r>
            <a:br>
              <a:rPr lang="pl-PL" altLang="pl-PL" sz="1600" dirty="0">
                <a:solidFill>
                  <a:prstClr val="black"/>
                </a:solidFill>
                <a:latin typeface="Arial Black" panose="020B0A04020102020204" pitchFamily="34" charset="0"/>
              </a:rPr>
            </a:br>
            <a:r>
              <a:rPr lang="pl-PL" altLang="pl-PL" sz="1600" dirty="0">
                <a:solidFill>
                  <a:prstClr val="black"/>
                </a:solidFill>
                <a:latin typeface="Arial Black" panose="020B0A04020102020204" pitchFamily="34" charset="0"/>
              </a:rPr>
              <a:t>w społeczeństwie </a:t>
            </a:r>
            <a:r>
              <a:rPr lang="pl-PL" altLang="pl-PL" sz="1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informacyjnym</a:t>
            </a:r>
            <a:endParaRPr lang="pl-PL" altLang="pl-PL" sz="16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668741" y="1460311"/>
            <a:ext cx="3534771" cy="137842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tx1"/>
                </a:solidFill>
              </a:rPr>
              <a:t>Zadanie 1 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pomoc w zakupie sprzętu elektronicznego lub jego </a:t>
            </a:r>
            <a:r>
              <a:rPr lang="pl-PL" dirty="0" smtClean="0">
                <a:solidFill>
                  <a:schemeClr val="tx1"/>
                </a:solidFill>
              </a:rPr>
              <a:t>                           elementów </a:t>
            </a:r>
            <a:r>
              <a:rPr lang="pl-PL" dirty="0">
                <a:solidFill>
                  <a:schemeClr val="tx1"/>
                </a:solidFill>
              </a:rPr>
              <a:t>oraz </a:t>
            </a:r>
            <a:r>
              <a:rPr lang="pl-PL" dirty="0" smtClean="0">
                <a:solidFill>
                  <a:schemeClr val="tx1"/>
                </a:solidFill>
              </a:rPr>
              <a:t>oprogramowania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7792872" y="1501254"/>
            <a:ext cx="3862316" cy="1569493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tx1"/>
                </a:solidFill>
              </a:rPr>
              <a:t>Zadanie </a:t>
            </a:r>
            <a:r>
              <a:rPr lang="pl-PL" sz="2400" dirty="0" smtClean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dofinansowanie szkoleń w zakresie obsługi </a:t>
            </a:r>
            <a:r>
              <a:rPr lang="pl-PL" dirty="0" smtClean="0">
                <a:solidFill>
                  <a:schemeClr val="tx1"/>
                </a:solidFill>
              </a:rPr>
              <a:t>nabytego </a:t>
            </a:r>
            <a:r>
              <a:rPr lang="pl-PL" dirty="0">
                <a:solidFill>
                  <a:schemeClr val="tx1"/>
                </a:solidFill>
              </a:rPr>
              <a:t>w ramach programu sprzętu        </a:t>
            </a:r>
            <a:r>
              <a:rPr lang="pl-PL" dirty="0" smtClean="0">
                <a:solidFill>
                  <a:schemeClr val="tx1"/>
                </a:solidFill>
              </a:rPr>
              <a:t>    </a:t>
            </a:r>
            <a:r>
              <a:rPr lang="pl-PL" dirty="0">
                <a:solidFill>
                  <a:schemeClr val="tx1"/>
                </a:solidFill>
              </a:rPr>
              <a:t>elektronicznego i oprogramowania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4380931" y="3029801"/>
            <a:ext cx="3370997" cy="223823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pl-PL" altLang="pl-PL" sz="12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Osoba niepełnosprawna:</a:t>
            </a:r>
          </a:p>
          <a:p>
            <a:pPr marL="171450" lvl="0" indent="-1714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pl-PL" altLang="pl-PL" sz="12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posiadająca znaczny stopień niepełnosprawności </a:t>
            </a:r>
            <a:br>
              <a:rPr lang="pl-PL" altLang="pl-PL" sz="12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pl-PL" altLang="pl-PL" sz="12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lub orzeczenie o niepełnosprawności,</a:t>
            </a:r>
          </a:p>
          <a:p>
            <a:pPr marL="171450" lvl="0" indent="-1714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pl-PL" altLang="pl-PL" sz="12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będąca w wieku do lat 18 lub </a:t>
            </a:r>
            <a:r>
              <a:rPr lang="pl-PL" altLang="pl-PL" sz="1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pl-PL" altLang="pl-PL" sz="1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pl-PL" altLang="pl-PL" sz="1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w </a:t>
            </a:r>
            <a:r>
              <a:rPr lang="pl-PL" altLang="pl-PL" sz="12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wieku aktywności zawodowej lub będąca w zatrudnieniu,</a:t>
            </a:r>
          </a:p>
          <a:p>
            <a:pPr marL="171450" lvl="0" indent="-1714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pl-PL" altLang="pl-PL" sz="12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mająca dysfunkcję obu kończyn górnych lub narządu </a:t>
            </a:r>
            <a:r>
              <a:rPr lang="pl-PL" altLang="pl-PL" sz="1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wzroku</a:t>
            </a:r>
            <a:endParaRPr lang="pl-PL" altLang="pl-PL" sz="1200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163773" y="3002509"/>
            <a:ext cx="3043451" cy="279096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dla osoby niewidomej 30.000 zł, z czego na urządzenia brajlowskie 20.000 zł,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dla pozostałych osób z dysfunkcją narządu wzroku - 10.000 zł,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dla osoby z dysfunkcją obu kończyn górnych - 5.000 </a:t>
            </a:r>
            <a:r>
              <a:rPr lang="pl-PL" dirty="0" smtClean="0">
                <a:solidFill>
                  <a:schemeClr val="tx1"/>
                </a:solidFill>
              </a:rPr>
              <a:t>zł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8611738" y="3493827"/>
            <a:ext cx="3016154" cy="143301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dla osoby głuchoniewidomej 4.000 zł,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dla pozostałych adresatów obszaru 2.000 </a:t>
            </a:r>
            <a:r>
              <a:rPr lang="pl-PL" dirty="0" smtClean="0">
                <a:solidFill>
                  <a:schemeClr val="tx1"/>
                </a:solidFill>
              </a:rPr>
              <a:t>zł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2743199" y="5431807"/>
            <a:ext cx="1992574" cy="80522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10</a:t>
            </a:r>
            <a:r>
              <a:rPr lang="pl-PL" dirty="0">
                <a:solidFill>
                  <a:schemeClr val="tx1"/>
                </a:solidFill>
              </a:rPr>
              <a:t>% ceny brutto </a:t>
            </a:r>
            <a:r>
              <a:rPr lang="pl-PL" dirty="0" smtClean="0">
                <a:solidFill>
                  <a:schemeClr val="tx1"/>
                </a:solidFill>
              </a:rPr>
              <a:t>zakupu</a:t>
            </a:r>
            <a:endParaRPr lang="pl-PL" dirty="0">
              <a:solidFill>
                <a:schemeClr val="tx1"/>
              </a:solidFill>
            </a:endParaRPr>
          </a:p>
        </p:txBody>
      </p:sp>
      <p:cxnSp>
        <p:nvCxnSpPr>
          <p:cNvPr id="18" name="Łącznik prosty ze strzałką 17"/>
          <p:cNvCxnSpPr>
            <a:stCxn id="8" idx="1"/>
          </p:cNvCxnSpPr>
          <p:nvPr/>
        </p:nvCxnSpPr>
        <p:spPr>
          <a:xfrm flipH="1">
            <a:off x="4203512" y="1665027"/>
            <a:ext cx="436726" cy="177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>
            <a:stCxn id="8" idx="3"/>
          </p:cNvCxnSpPr>
          <p:nvPr/>
        </p:nvCxnSpPr>
        <p:spPr>
          <a:xfrm>
            <a:off x="7506267" y="1665027"/>
            <a:ext cx="327548" cy="68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 flipH="1">
            <a:off x="7629099" y="3029804"/>
            <a:ext cx="245660" cy="136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/>
          <p:nvPr/>
        </p:nvCxnSpPr>
        <p:spPr>
          <a:xfrm>
            <a:off x="10345003" y="3057099"/>
            <a:ext cx="27296" cy="436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 flipH="1">
            <a:off x="2647666" y="2811439"/>
            <a:ext cx="150125" cy="191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/>
          <p:nvPr/>
        </p:nvCxnSpPr>
        <p:spPr>
          <a:xfrm>
            <a:off x="4135272" y="2743200"/>
            <a:ext cx="423080" cy="368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48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899652"/>
              </p:ext>
            </p:extLst>
          </p:nvPr>
        </p:nvGraphicFramePr>
        <p:xfrm>
          <a:off x="466714" y="820027"/>
          <a:ext cx="10836320" cy="27228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354540"/>
                <a:gridCol w="1354540"/>
                <a:gridCol w="1354540"/>
                <a:gridCol w="1354540"/>
                <a:gridCol w="1354540"/>
                <a:gridCol w="1354540"/>
                <a:gridCol w="1354540"/>
                <a:gridCol w="1354540"/>
              </a:tblGrid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pl-PL" sz="1800" b="0" dirty="0" smtClean="0">
                          <a:solidFill>
                            <a:schemeClr val="tx1"/>
                          </a:solidFill>
                        </a:rPr>
                        <a:t>Zadanie 1 – pomoc w zakupie sprzętu elektronicznego lub jego elementów</a:t>
                      </a:r>
                      <a:r>
                        <a:rPr lang="pl-PL" sz="1800" b="0" baseline="0" dirty="0" smtClean="0">
                          <a:solidFill>
                            <a:schemeClr val="tx1"/>
                          </a:solidFill>
                        </a:rPr>
                        <a:t> oraz oprogramowania</a:t>
                      </a:r>
                      <a:endParaRPr lang="pl-PL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pl-PL" sz="1200" dirty="0" smtClean="0"/>
                        <a:t>Rok realizacji</a:t>
                      </a:r>
                      <a:endParaRPr lang="pl-PL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pl-PL" sz="1200" dirty="0" smtClean="0"/>
                        <a:t>Liczba wniosków</a:t>
                      </a:r>
                      <a:endParaRPr lang="pl-PL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200" dirty="0" smtClean="0"/>
                        <a:t>Kwota</a:t>
                      </a:r>
                      <a:endParaRPr lang="pl-PL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200" dirty="0" smtClean="0"/>
                        <a:t>Liczba osób</a:t>
                      </a:r>
                      <a:endParaRPr lang="pl-PL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złożonych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rozpatrzonych pozytywnie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rozpatrzonych negatywnie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wnioskowana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wypłacona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powyżej </a:t>
                      </a:r>
                    </a:p>
                    <a:p>
                      <a:r>
                        <a:rPr lang="pl-PL" sz="1200" dirty="0" smtClean="0"/>
                        <a:t>16-tego</a:t>
                      </a:r>
                      <a:r>
                        <a:rPr lang="pl-PL" sz="1200" baseline="0" dirty="0" smtClean="0"/>
                        <a:t> r. ż.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poniżej </a:t>
                      </a:r>
                    </a:p>
                    <a:p>
                      <a:r>
                        <a:rPr lang="pl-PL" sz="1200" dirty="0" smtClean="0"/>
                        <a:t>16-tego r. ż.</a:t>
                      </a:r>
                      <a:endParaRPr lang="pl-PL" sz="1200" dirty="0"/>
                    </a:p>
                  </a:txBody>
                  <a:tcPr/>
                </a:tc>
              </a:tr>
              <a:tr h="2451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smtClean="0"/>
                        <a:t>2012</a:t>
                      </a:r>
                      <a:endParaRPr lang="pl-PL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5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9.340,70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9.340,70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</a:tr>
              <a:tr h="2728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6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48.189,99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32.680,68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9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</a:tr>
              <a:tr h="2590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25.649,90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19.276,70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/>
                </a:tc>
              </a:tr>
              <a:tr h="2728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2015</a:t>
                      </a: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Zadanie nie realizowane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</a:tr>
              <a:tr h="2728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Razem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83.180,59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61.298,08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946039" y="138546"/>
            <a:ext cx="10467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Realizacja „obszaru B” w latach 2012-2015</a:t>
            </a:r>
            <a:endParaRPr lang="pl-PL" sz="40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455540"/>
              </p:ext>
            </p:extLst>
          </p:nvPr>
        </p:nvGraphicFramePr>
        <p:xfrm>
          <a:off x="443140" y="3771669"/>
          <a:ext cx="10836320" cy="24180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354540"/>
                <a:gridCol w="1354540"/>
                <a:gridCol w="1354540"/>
                <a:gridCol w="1354540"/>
                <a:gridCol w="1354540"/>
                <a:gridCol w="1354540"/>
                <a:gridCol w="1354540"/>
                <a:gridCol w="1354540"/>
              </a:tblGrid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pl-PL" sz="1800" b="0" dirty="0" smtClean="0">
                          <a:solidFill>
                            <a:schemeClr val="tx1"/>
                          </a:solidFill>
                        </a:rPr>
                        <a:t>Zadanie 2 – dofinansowanie szkoleń w zakresie  obsługi nabytego w ramach programu sprzętu elektronicznego </a:t>
                      </a:r>
                      <a:endParaRPr lang="pl-PL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pl-PL" sz="1200" dirty="0" smtClean="0"/>
                        <a:t>Rok realizacji</a:t>
                      </a:r>
                      <a:endParaRPr lang="pl-PL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pl-PL" sz="1200" dirty="0" smtClean="0"/>
                        <a:t>Liczba wniosków</a:t>
                      </a:r>
                      <a:endParaRPr lang="pl-PL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200" dirty="0" smtClean="0"/>
                        <a:t>Kwota</a:t>
                      </a:r>
                      <a:endParaRPr lang="pl-PL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200" dirty="0" smtClean="0"/>
                        <a:t>Liczba osób</a:t>
                      </a:r>
                      <a:endParaRPr lang="pl-PL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złożonych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rozpatrzonych pozytywnie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rozpatrzonych negatywnie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wnioskowana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wypłacona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powyżej </a:t>
                      </a:r>
                    </a:p>
                    <a:p>
                      <a:r>
                        <a:rPr lang="pl-PL" sz="1200" dirty="0" smtClean="0"/>
                        <a:t>16-tego</a:t>
                      </a:r>
                      <a:r>
                        <a:rPr lang="pl-PL" sz="1200" baseline="0" dirty="0" smtClean="0"/>
                        <a:t> r. ż.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poniżej </a:t>
                      </a:r>
                    </a:p>
                    <a:p>
                      <a:r>
                        <a:rPr lang="pl-PL" sz="1200" dirty="0" smtClean="0"/>
                        <a:t>16-tego r. ż.</a:t>
                      </a:r>
                      <a:endParaRPr lang="pl-PL" sz="1200" dirty="0"/>
                    </a:p>
                  </a:txBody>
                  <a:tcPr/>
                </a:tc>
              </a:tr>
              <a:tr h="2451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smtClean="0"/>
                        <a:t>2012</a:t>
                      </a:r>
                      <a:endParaRPr lang="pl-PL" sz="1400" dirty="0" smtClean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Brak złożonych wniosków</a:t>
                      </a:r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</a:tr>
              <a:tr h="2728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0,00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0,00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/>
                </a:tc>
              </a:tr>
              <a:tr h="2590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2014</a:t>
                      </a: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Brak złożonych wniosków</a:t>
                      </a:r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</a:tr>
              <a:tr h="2728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2015</a:t>
                      </a: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Brak złożonych wniosków</a:t>
                      </a:r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654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4481" y="0"/>
            <a:ext cx="10396882" cy="982639"/>
          </a:xfrm>
        </p:spPr>
        <p:txBody>
          <a:bodyPr/>
          <a:lstStyle/>
          <a:p>
            <a:r>
              <a:rPr lang="pl-PL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OBSZARY WSPARCIA </a:t>
            </a:r>
            <a:r>
              <a:rPr lang="pl-PL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Moduł i</a:t>
            </a:r>
            <a:endParaRPr lang="pl-PL" dirty="0"/>
          </a:p>
        </p:txBody>
      </p:sp>
      <p:sp>
        <p:nvSpPr>
          <p:cNvPr id="8" name="Prostokąt zaokrąglony 7"/>
          <p:cNvSpPr/>
          <p:nvPr/>
        </p:nvSpPr>
        <p:spPr>
          <a:xfrm>
            <a:off x="4626591" y="887105"/>
            <a:ext cx="2715906" cy="87345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altLang="pl-PL" sz="28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Obszar C</a:t>
            </a:r>
          </a:p>
          <a:p>
            <a:pPr lvl="0" algn="ctr"/>
            <a:r>
              <a:rPr lang="pl-PL" altLang="pl-PL" sz="1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likwidacja barier </a:t>
            </a:r>
            <a:br>
              <a:rPr lang="pl-PL" altLang="pl-PL" sz="1600" dirty="0" smtClean="0">
                <a:solidFill>
                  <a:prstClr val="black"/>
                </a:solidFill>
                <a:latin typeface="Arial Black" panose="020B0A04020102020204" pitchFamily="34" charset="0"/>
              </a:rPr>
            </a:br>
            <a:r>
              <a:rPr lang="pl-PL" altLang="pl-PL" sz="1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w </a:t>
            </a:r>
            <a:r>
              <a:rPr lang="pl-PL" altLang="pl-PL" sz="1600" dirty="0">
                <a:solidFill>
                  <a:prstClr val="black"/>
                </a:solidFill>
                <a:latin typeface="Arial Black" panose="020B0A04020102020204" pitchFamily="34" charset="0"/>
              </a:rPr>
              <a:t>poruszaniu </a:t>
            </a:r>
            <a:r>
              <a:rPr lang="pl-PL" altLang="pl-PL" sz="1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się</a:t>
            </a:r>
            <a:endParaRPr lang="pl-PL" altLang="pl-PL" sz="16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1160060" y="1187355"/>
            <a:ext cx="2906974" cy="137842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tx1"/>
                </a:solidFill>
              </a:rPr>
              <a:t>Zadanie 1 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pomoc w zakupie wózka inwalidzkiego o </a:t>
            </a:r>
            <a:r>
              <a:rPr lang="pl-PL" dirty="0" smtClean="0">
                <a:solidFill>
                  <a:schemeClr val="tx1"/>
                </a:solidFill>
              </a:rPr>
              <a:t>napędzie          elektrycznym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7956644" y="1255594"/>
            <a:ext cx="3220871" cy="170597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tx1"/>
                </a:solidFill>
              </a:rPr>
              <a:t>Zadanie </a:t>
            </a:r>
            <a:r>
              <a:rPr lang="pl-PL" sz="2400" dirty="0" smtClean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pomoc w utrzymaniu sprawności technicznej posiadanego wózka </a:t>
            </a:r>
            <a:r>
              <a:rPr lang="pl-PL" dirty="0" smtClean="0">
                <a:solidFill>
                  <a:schemeClr val="tx1"/>
                </a:solidFill>
              </a:rPr>
              <a:t>inwalidzkiego </a:t>
            </a:r>
            <a:r>
              <a:rPr lang="pl-PL" dirty="0">
                <a:solidFill>
                  <a:schemeClr val="tx1"/>
                </a:solidFill>
              </a:rPr>
              <a:t>o napędzie </a:t>
            </a:r>
            <a:r>
              <a:rPr lang="pl-PL" dirty="0" smtClean="0">
                <a:solidFill>
                  <a:schemeClr val="tx1"/>
                </a:solidFill>
              </a:rPr>
              <a:t>elektrycznym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272955" y="2906971"/>
            <a:ext cx="3370997" cy="2347417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pl-PL" altLang="pl-PL" sz="12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Osoba niepełnosprawna:</a:t>
            </a:r>
          </a:p>
          <a:p>
            <a:pPr marL="171450" lvl="0" indent="-1714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pl-PL" altLang="pl-PL" sz="12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posiadająca znaczny stopień niepełnosprawności </a:t>
            </a:r>
            <a:br>
              <a:rPr lang="pl-PL" altLang="pl-PL" sz="12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pl-PL" altLang="pl-PL" sz="12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lub orzeczenie o niepełnosprawności,</a:t>
            </a:r>
          </a:p>
          <a:p>
            <a:pPr marL="171450" lvl="0" indent="-1714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pl-PL" altLang="pl-PL" sz="12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będąca w wieku do 18 lat lub </a:t>
            </a:r>
            <a:r>
              <a:rPr lang="pl-PL" altLang="pl-PL" sz="1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pl-PL" altLang="pl-PL" sz="1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pl-PL" altLang="pl-PL" sz="1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w </a:t>
            </a:r>
            <a:r>
              <a:rPr lang="pl-PL" altLang="pl-PL" sz="12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wieku aktywności zawodowej lub zatrudnienie</a:t>
            </a:r>
          </a:p>
          <a:p>
            <a:pPr marL="171450" lvl="0" indent="-1714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pl-PL" altLang="pl-PL" sz="12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mająca dysfunkcję uniemożliwiającą poruszanie się za pomocą wózka inwalidzkiego o napędzie </a:t>
            </a:r>
            <a:r>
              <a:rPr lang="pl-PL" altLang="pl-PL" sz="1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ręcznym</a:t>
            </a:r>
            <a:endParaRPr lang="pl-PL" altLang="pl-PL" sz="1200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4189862" y="2606721"/>
            <a:ext cx="2961565" cy="11191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</a:rPr>
              <a:t>7.000 zł </a:t>
            </a:r>
            <a:br>
              <a:rPr lang="pl-PL" sz="1400" dirty="0">
                <a:solidFill>
                  <a:schemeClr val="tx1"/>
                </a:solidFill>
              </a:rPr>
            </a:br>
            <a:r>
              <a:rPr lang="pl-PL" sz="1400" dirty="0">
                <a:solidFill>
                  <a:schemeClr val="tx1"/>
                </a:solidFill>
              </a:rPr>
              <a:t>z możliwością zwiększenia tej kwoty dofinansowania max. do 20.000 zł </a:t>
            </a:r>
            <a:br>
              <a:rPr lang="pl-PL" sz="1400" dirty="0">
                <a:solidFill>
                  <a:schemeClr val="tx1"/>
                </a:solidFill>
              </a:rPr>
            </a:br>
            <a:r>
              <a:rPr lang="pl-PL" sz="1400" dirty="0">
                <a:solidFill>
                  <a:schemeClr val="tx1"/>
                </a:solidFill>
              </a:rPr>
              <a:t>w indywidualnych </a:t>
            </a:r>
            <a:r>
              <a:rPr lang="pl-PL" sz="1400" dirty="0" smtClean="0">
                <a:solidFill>
                  <a:schemeClr val="tx1"/>
                </a:solidFill>
              </a:rPr>
              <a:t>przypadkach</a:t>
            </a:r>
            <a:endParaRPr lang="pl-PL" sz="1400" dirty="0">
              <a:solidFill>
                <a:schemeClr val="tx1"/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4353636" y="4408227"/>
            <a:ext cx="2265529" cy="805219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10% ceny brutto </a:t>
            </a:r>
            <a:r>
              <a:rPr lang="pl-PL" dirty="0" smtClean="0">
                <a:solidFill>
                  <a:schemeClr val="tx1"/>
                </a:solidFill>
              </a:rPr>
              <a:t>zakupu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7942997" y="3439234"/>
            <a:ext cx="2524836" cy="1160059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  <a:latin typeface="Arial Black" panose="020B0A04020102020204" pitchFamily="34" charset="0"/>
              </a:rPr>
              <a:t>Osoba niepełnosprawna: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tx1"/>
                </a:solidFill>
                <a:latin typeface="Arial Black" panose="020B0A04020102020204" pitchFamily="34" charset="0"/>
              </a:rPr>
              <a:t>posiadająca znaczny stopień niepełnosprawności </a:t>
            </a:r>
            <a:br>
              <a:rPr lang="pl-PL" sz="12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pl-PL" sz="1200" dirty="0">
                <a:solidFill>
                  <a:schemeClr val="tx1"/>
                </a:solidFill>
                <a:latin typeface="Arial Black" panose="020B0A04020102020204" pitchFamily="34" charset="0"/>
              </a:rPr>
              <a:t>lub orzeczenie </a:t>
            </a:r>
            <a:r>
              <a:rPr lang="pl-PL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pl-PL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pl-PL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o </a:t>
            </a:r>
            <a:r>
              <a:rPr lang="pl-PL" sz="1200" dirty="0">
                <a:solidFill>
                  <a:schemeClr val="tx1"/>
                </a:solidFill>
                <a:latin typeface="Arial Black" panose="020B0A04020102020204" pitchFamily="34" charset="0"/>
              </a:rPr>
              <a:t>niepełnosprawności</a:t>
            </a:r>
          </a:p>
        </p:txBody>
      </p:sp>
      <p:sp>
        <p:nvSpPr>
          <p:cNvPr id="27" name="Prostokąt zaokrąglony 26"/>
          <p:cNvSpPr/>
          <p:nvPr/>
        </p:nvSpPr>
        <p:spPr>
          <a:xfrm>
            <a:off x="10156210" y="4233081"/>
            <a:ext cx="1444388" cy="66646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2.000 zł</a:t>
            </a:r>
            <a:endParaRPr lang="pl-PL" dirty="0">
              <a:solidFill>
                <a:schemeClr val="tx1"/>
              </a:solidFill>
            </a:endParaRPr>
          </a:p>
        </p:txBody>
      </p:sp>
      <p:cxnSp>
        <p:nvCxnSpPr>
          <p:cNvPr id="23" name="Łącznik prosty ze strzałką 22"/>
          <p:cNvCxnSpPr>
            <a:stCxn id="8" idx="1"/>
          </p:cNvCxnSpPr>
          <p:nvPr/>
        </p:nvCxnSpPr>
        <p:spPr>
          <a:xfrm flipH="1">
            <a:off x="4080681" y="1323833"/>
            <a:ext cx="545910" cy="327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/>
          <p:nvPr/>
        </p:nvCxnSpPr>
        <p:spPr>
          <a:xfrm>
            <a:off x="7410734" y="1446663"/>
            <a:ext cx="573206" cy="477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>
            <a:off x="2947916" y="2606722"/>
            <a:ext cx="27296" cy="327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>
            <a:stCxn id="10" idx="2"/>
          </p:cNvCxnSpPr>
          <p:nvPr/>
        </p:nvCxnSpPr>
        <p:spPr>
          <a:xfrm>
            <a:off x="9567080" y="2961564"/>
            <a:ext cx="27296" cy="532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>
            <a:endCxn id="27" idx="0"/>
          </p:cNvCxnSpPr>
          <p:nvPr/>
        </p:nvCxnSpPr>
        <p:spPr>
          <a:xfrm>
            <a:off x="10795379" y="2988860"/>
            <a:ext cx="83025" cy="1244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/>
          <p:cNvCxnSpPr/>
          <p:nvPr/>
        </p:nvCxnSpPr>
        <p:spPr>
          <a:xfrm>
            <a:off x="3780430" y="2579427"/>
            <a:ext cx="395785" cy="477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0"/>
          <p:cNvCxnSpPr>
            <a:endCxn id="15" idx="1"/>
          </p:cNvCxnSpPr>
          <p:nvPr/>
        </p:nvCxnSpPr>
        <p:spPr>
          <a:xfrm>
            <a:off x="3548418" y="2606722"/>
            <a:ext cx="805218" cy="2204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12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Wydarzenie główne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Wydarzenie główne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ydarzenie główn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Wydarzenie główne</Template>
  <TotalTime>1029</TotalTime>
  <Words>1658</Words>
  <Application>Microsoft Office PowerPoint</Application>
  <PresentationFormat>Panoramiczny</PresentationFormat>
  <Paragraphs>642</Paragraphs>
  <Slides>23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Calibri</vt:lpstr>
      <vt:lpstr>Constantia</vt:lpstr>
      <vt:lpstr>Impact</vt:lpstr>
      <vt:lpstr>Times New Roman</vt:lpstr>
      <vt:lpstr>Wingdings 2</vt:lpstr>
      <vt:lpstr>Wydarzenie główne</vt:lpstr>
      <vt:lpstr>AKTYWNY SAMORZĄD </vt:lpstr>
      <vt:lpstr>założenia PROGRAMU</vt:lpstr>
      <vt:lpstr>aktywny samorząd</vt:lpstr>
      <vt:lpstr>CELE PROGRAMU</vt:lpstr>
      <vt:lpstr>OBSZARY WSPARCIA – Moduł i</vt:lpstr>
      <vt:lpstr>Prezentacja programu PowerPoint</vt:lpstr>
      <vt:lpstr>OBSZARY WSPARCIA – Moduł i</vt:lpstr>
      <vt:lpstr>Prezentacja programu PowerPoint</vt:lpstr>
      <vt:lpstr>OBSZARY WSPARCIA – Moduł i</vt:lpstr>
      <vt:lpstr>Prezentacja programu PowerPoint</vt:lpstr>
      <vt:lpstr>OBSZARY WSPARCIA – Moduł i</vt:lpstr>
      <vt:lpstr>Prezentacja programu PowerPoint</vt:lpstr>
      <vt:lpstr>OBSZARY WSPARCIA – Moduł i</vt:lpstr>
      <vt:lpstr>Prezentacja programu PowerPoint</vt:lpstr>
      <vt:lpstr>OBSZAR WSPARCIA</vt:lpstr>
      <vt:lpstr>Prezentacja programu PowerPoint</vt:lpstr>
      <vt:lpstr>ADRESACI wykluczeni z korzystania z programu</vt:lpstr>
      <vt:lpstr>Częstotliwość udzielania pomocy w ramach MODUŁU I</vt:lpstr>
      <vt:lpstr>REALIZACJA PROGRAMU</vt:lpstr>
      <vt:lpstr>TRYB POSTĘPOWANIA  ŚCIEŻKA: WNIOSKODAWCA – pcpr</vt:lpstr>
      <vt:lpstr>FINANSOWANIE i realizacja PROGRAMU</vt:lpstr>
      <vt:lpstr>FINANSOWANIE i realizacja PROGRAMU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AKTYWNY SAMORZĄD</dc:title>
  <dc:creator>ML</dc:creator>
  <cp:lastModifiedBy>GT</cp:lastModifiedBy>
  <cp:revision>77</cp:revision>
  <dcterms:created xsi:type="dcterms:W3CDTF">2016-01-07T06:45:58Z</dcterms:created>
  <dcterms:modified xsi:type="dcterms:W3CDTF">2016-01-28T12:23:31Z</dcterms:modified>
</cp:coreProperties>
</file>